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0120-E97C-414D-8DEB-7B107411DC4B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C5DA-FF17-4590-8D80-DCB16458C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E5C6F-33F7-437F-983B-E4A52CD252A8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09A9-CA6C-4471-8215-ED9B2893C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C427E-2294-4A90-AABB-999F8A6E5D26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ED0F0-D418-479A-802D-AFE43FCFF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8498-A654-4514-8A89-4BEF217EAFCF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C6EC5-EC26-40D5-B1B5-60A2ACD3F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38786-275C-4013-8D07-A97A3D86B2B9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7697B-2EE4-4C19-87C9-8C57475FD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83A7E-85E3-42B6-BE42-9243F0C7C415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192F8-2099-4FD8-B451-C869C7870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787D-7E05-4205-B757-817EED40780F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3A1AA-B6CB-42DD-A675-8BF20CE05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64B1-EE14-4FB1-AC99-BDB8BCE64936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023C-EC11-4110-92EB-9EBA7A852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C8FAF-5C1F-4D9C-AA7B-E4A7887365AA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0D221-0DC6-4D1C-8F69-DF14CEB17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16F-05ED-42E0-B1AB-87F03659493F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487E-87D1-4BA6-A02E-9262F6076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A374F-4807-4259-9F3D-C6C01681E270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72678-C987-41C1-BB0E-EE149D28A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4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611A35-F659-4FEE-A783-43796029E9B0}" type="datetimeFigureOut">
              <a:rPr lang="ru-RU"/>
              <a:pPr>
                <a:defRPr/>
              </a:pPr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773AC6-919A-4150-9CC5-DE4BD7E19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2"/>
          <p:cNvSpPr txBox="1">
            <a:spLocks noChangeArrowheads="1"/>
          </p:cNvSpPr>
          <p:nvPr/>
        </p:nvSpPr>
        <p:spPr bwMode="auto">
          <a:xfrm>
            <a:off x="1643063" y="1285875"/>
            <a:ext cx="6215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5303512"/>
          </a:xfr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Учитесь  властвовать собой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en-US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подростков управлению эмоциональным состоянием.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331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000625"/>
            <a:ext cx="6400800" cy="1357313"/>
          </a:xfrm>
        </p:spPr>
        <p:txBody>
          <a:bodyPr/>
          <a:lstStyle/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Когнитивные</a:t>
            </a:r>
            <a:r>
              <a:rPr lang="ru-RU" dirty="0" smtClean="0"/>
              <a:t> стратегии</a:t>
            </a:r>
            <a:br>
              <a:rPr lang="ru-RU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(использование программирующей и регулирующей силы слова)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Изменение неадекватных убеждений, отказ от нереальных требований  к себе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(например, что мы должны соответствовать каким-либо стандартам, чьим-либо ожиданиям)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Ставьте перед собой реально достижимые цели, правильно оценивайте свои силы и возможности.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625" y="285750"/>
            <a:ext cx="8515350" cy="1143000"/>
          </a:xfrm>
        </p:spPr>
        <p:txBody>
          <a:bodyPr rtlCol="0">
            <a:normAutofit/>
          </a:bodyPr>
          <a:lstStyle/>
          <a:p>
            <a:pPr marL="742950" indent="-742950" algn="l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поражений</a:t>
            </a:r>
            <a:endParaRPr lang="ru-RU" sz="3200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 fontScale="92500"/>
          </a:bodyPr>
          <a:lstStyle/>
          <a:p>
            <a:pPr marL="0" indent="533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вы потерпели в чем-то неудачу, научитесь извлекать из этого правильные выводы.</a:t>
            </a:r>
          </a:p>
          <a:p>
            <a:pPr marL="0" indent="533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Вместо того, чтобы ругать себя: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плохо написал контрольную, потому что я глупый и ничего у меня не получается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вам лучше реально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смотреть на вещи: «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плохо написал работу, потому что плохо подготовился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533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 поможет в следующий раз избегать подобных неприятностей  и верить в свои силы.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позитивных утверждений</a:t>
            </a:r>
            <a:endParaRPr lang="ru-RU" sz="3200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 не успею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863D"/>
                          </a:solidFill>
                        </a:rPr>
                        <a:t>Я могу справиться, если составить план</a:t>
                      </a:r>
                      <a:endParaRPr lang="ru-RU" sz="28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 меня ничего не получится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863D"/>
                          </a:solidFill>
                        </a:rPr>
                        <a:t>Если не удастся, я попытаюсь вновь</a:t>
                      </a:r>
                      <a:endParaRPr lang="ru-RU" sz="28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Дело зашло в тупик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863D"/>
                          </a:solidFill>
                        </a:rPr>
                        <a:t>Из любой ситуации есть выход</a:t>
                      </a:r>
                      <a:endParaRPr lang="ru-RU" sz="2800" dirty="0">
                        <a:solidFill>
                          <a:srgbClr val="00863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Преодоление нежелательных мыслей методом самовнушения и </a:t>
            </a:r>
            <a:r>
              <a:rPr lang="ru-RU" sz="3200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самоубеждения</a:t>
            </a:r>
            <a:endParaRPr lang="ru-RU" sz="3200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951163" indent="-2873375" fontAlgn="auto">
              <a:lnSpc>
                <a:spcPts val="32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Умей спокойно относиться              к тому, чего не в силах изменить  </a:t>
            </a:r>
          </a:p>
          <a:p>
            <a:pPr marL="2951163" indent="-2873375" fontAlgn="auto">
              <a:lnSpc>
                <a:spcPts val="32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Сенека</a:t>
            </a:r>
          </a:p>
          <a:p>
            <a:pPr marL="0" indent="88900" fontAlgn="auto">
              <a:lnSpc>
                <a:spcPts val="32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Можно использовать фразы:</a:t>
            </a:r>
          </a:p>
          <a:p>
            <a:pPr marL="0" indent="88900" fontAlgn="auto">
              <a:lnSpc>
                <a:spcPts val="32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 сделал все, что мог</a:t>
            </a:r>
          </a:p>
          <a:p>
            <a:pPr marL="0" indent="88900" fontAlgn="auto">
              <a:lnSpc>
                <a:spcPts val="32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Подумаю об этом завтра</a:t>
            </a:r>
          </a:p>
          <a:p>
            <a:pPr marL="0" indent="88900" fontAlgn="auto">
              <a:lnSpc>
                <a:spcPts val="32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боги горшки обжигают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Ведение дневника</a:t>
            </a: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Содержимое 3" descr="http://player.myshared.ru/285884/data/images/img3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28750"/>
            <a:ext cx="2828925" cy="1638300"/>
          </a:xfrm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357188" y="1500188"/>
            <a:ext cx="53578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tx2"/>
                </a:solidFill>
                <a:latin typeface="Calibri" pitchFamily="34" charset="0"/>
              </a:rPr>
              <a:t>В дневнике вы можете описывать свои чувства, освобождаясь от них и понимая, что за ними стояло.</a:t>
            </a:r>
          </a:p>
          <a:p>
            <a:r>
              <a:rPr lang="ru-RU" sz="2800">
                <a:solidFill>
                  <a:schemeClr val="tx2"/>
                </a:solidFill>
                <a:latin typeface="Calibri" pitchFamily="34" charset="0"/>
              </a:rPr>
              <a:t>Анализируйте: </a:t>
            </a:r>
          </a:p>
          <a:p>
            <a:pPr>
              <a:buFont typeface="Arial" charset="0"/>
              <a:buChar char="•"/>
            </a:pPr>
            <a:r>
              <a:rPr lang="ru-RU" sz="2800">
                <a:solidFill>
                  <a:schemeClr val="tx2"/>
                </a:solidFill>
                <a:latin typeface="Calibri" pitchFamily="34" charset="0"/>
              </a:rPr>
              <a:t>Что важно для меня?</a:t>
            </a:r>
          </a:p>
          <a:p>
            <a:pPr>
              <a:buFont typeface="Arial" charset="0"/>
              <a:buChar char="•"/>
            </a:pPr>
            <a:r>
              <a:rPr lang="ru-RU" sz="2800">
                <a:solidFill>
                  <a:schemeClr val="tx2"/>
                </a:solidFill>
                <a:latin typeface="Calibri" pitchFamily="34" charset="0"/>
              </a:rPr>
              <a:t> Чего можно было бы избежать?</a:t>
            </a:r>
          </a:p>
          <a:p>
            <a:pPr>
              <a:buFont typeface="Arial" charset="0"/>
              <a:buChar char="•"/>
            </a:pPr>
            <a:r>
              <a:rPr lang="ru-RU" sz="2800">
                <a:solidFill>
                  <a:schemeClr val="tx2"/>
                </a:solidFill>
                <a:latin typeface="Calibri" pitchFamily="34" charset="0"/>
              </a:rPr>
              <a:t>Что я могу сделать?</a:t>
            </a:r>
          </a:p>
        </p:txBody>
      </p:sp>
      <p:pic>
        <p:nvPicPr>
          <p:cNvPr id="26628" name="Рисунок 5" descr="knigi-1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-214313"/>
            <a:ext cx="139065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2" descr="http://player.myshared.ru/285884/data/images/img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3429000"/>
            <a:ext cx="19431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28688" y="785813"/>
            <a:ext cx="7429500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конечно юмор!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Юмор – это спасательный круг на волнах жизни. Мир уцелел, потому что смеялся.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3714750" y="2643188"/>
            <a:ext cx="43576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«Смех так полезен, что одна минута хохота приносит человеку столько же пользы, как и 45-минутная физическая нагрузка»</a:t>
            </a:r>
          </a:p>
          <a:p>
            <a:r>
              <a:rPr lang="ru-RU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А. Кичаев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50" y="428625"/>
            <a:ext cx="85725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Эмоциональное напряжение</a:t>
            </a:r>
            <a:r>
              <a:rPr lang="ru-RU" sz="28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психическое состояние, обусловленное ожиданием неприятных для субъекта событий,  сопровождаемое ощущением общего дискомфорта, тревоги, иногда страха.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Основной причиной возникновения напряжения является неудовлетворенная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потребность.</a:t>
            </a:r>
            <a:endParaRPr lang="ru-RU" sz="2800" dirty="0">
              <a:latin typeface="+mn-lt"/>
            </a:endParaRPr>
          </a:p>
        </p:txBody>
      </p:sp>
      <p:pic>
        <p:nvPicPr>
          <p:cNvPr id="14338" name="Picture 2" descr="Эмоциональное напряжение. Причины и способы снятия эмоционального напряжения Даме на заметк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3429000"/>
            <a:ext cx="26431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напряжения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с друзьями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Серьезные семейные проблемы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Рисунок 3" descr="http://player.myshared.ru/285884/data/images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3571875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 descr="http://player.myshared.ru/285884/data/images/img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3643313"/>
            <a:ext cx="21431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напряжения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Изменения, происходящие с телом</a:t>
            </a:r>
          </a:p>
          <a:p>
            <a:pPr>
              <a:buFont typeface="Arial" charset="0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  (слишком высокий, низкий, толстый, неуклюжий, прыщавый..)</a:t>
            </a:r>
          </a:p>
        </p:txBody>
      </p:sp>
      <p:pic>
        <p:nvPicPr>
          <p:cNvPr id="16387" name="Picture 2" descr="Лишний вес у подростков ведет к импотенции и бесплодию. - Деловой ква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3786188"/>
            <a:ext cx="35560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напряжения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4488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Смерть любимого питомца или близкого родственника</a:t>
            </a:r>
          </a:p>
        </p:txBody>
      </p:sp>
      <p:pic>
        <p:nvPicPr>
          <p:cNvPr id="17411" name="Picture 2" descr="Эмоциональные переживания снижают давление - megamedportal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2982913"/>
            <a:ext cx="3929062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напряжения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Накопилось </a:t>
            </a:r>
            <a:r>
              <a:rPr lang="ru-RU" dirty="0" smtClean="0"/>
              <a:t>много дел и необходимость соответствовать слишком высоким требованиям или ожиданиям</a:t>
            </a:r>
          </a:p>
        </p:txBody>
      </p:sp>
      <p:pic>
        <p:nvPicPr>
          <p:cNvPr id="18435" name="Picture 2" descr="H:\LENA\Мои документы\олины документы\IMG_53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3643313"/>
            <a:ext cx="36893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4000500" y="3357563"/>
            <a:ext cx="2000250" cy="571500"/>
          </a:xfrm>
          <a:prstGeom prst="wedgeRoundRectCallout">
            <a:avLst>
              <a:gd name="adj1" fmla="val -34626"/>
              <a:gd name="adj2" fmla="val 71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572000" y="5572125"/>
            <a:ext cx="1643063" cy="642938"/>
          </a:xfrm>
          <a:prstGeom prst="wedgeRoundRectCallout">
            <a:avLst>
              <a:gd name="adj1" fmla="val -62412"/>
              <a:gd name="adj2" fmla="val -5847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3929063" y="3429000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Написать реферат..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4500563" y="5715000"/>
            <a:ext cx="1785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Выучить физику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572000" y="4214813"/>
            <a:ext cx="2500313" cy="428625"/>
          </a:xfrm>
          <a:prstGeom prst="wedgeRoundRectCallout">
            <a:avLst>
              <a:gd name="adj1" fmla="val -61123"/>
              <a:gd name="adj2" fmla="val -1204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500563" y="4929188"/>
            <a:ext cx="2500312" cy="428625"/>
          </a:xfrm>
          <a:prstGeom prst="wedgeRoundRectCallout">
            <a:avLst>
              <a:gd name="adj1" fmla="val -58127"/>
              <a:gd name="adj2" fmla="val -3068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42" name="TextBox 10"/>
          <p:cNvSpPr txBox="1">
            <a:spLocks noChangeArrowheads="1"/>
          </p:cNvSpPr>
          <p:nvPr/>
        </p:nvSpPr>
        <p:spPr bwMode="auto">
          <a:xfrm>
            <a:off x="4643438" y="4214813"/>
            <a:ext cx="250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Успеть на тренировку..</a:t>
            </a:r>
          </a:p>
        </p:txBody>
      </p:sp>
      <p:sp>
        <p:nvSpPr>
          <p:cNvPr id="18443" name="TextBox 11"/>
          <p:cNvSpPr txBox="1">
            <a:spLocks noChangeArrowheads="1"/>
          </p:cNvSpPr>
          <p:nvPr/>
        </p:nvSpPr>
        <p:spPr bwMode="auto">
          <a:xfrm>
            <a:off x="4643438" y="5000625"/>
            <a:ext cx="2786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Убраться в комнате..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Методы снятия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эмоционального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напряжения</a:t>
            </a:r>
            <a:endParaRPr lang="ru-RU" sz="3600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Метод глубокого дыхания.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Медленное и глубокое дыхание 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понижает возбудимость нервных 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способствует мышечному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расслаблению.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Частое дыхание, наоборот,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обеспечивает высокий уровень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активности </a:t>
            </a:r>
          </a:p>
        </p:txBody>
      </p:sp>
      <p:pic>
        <p:nvPicPr>
          <p:cNvPr id="19459" name="Picture 3" descr="H:\LENA\Мои документы\Временная\IMG_08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3536950"/>
            <a:ext cx="3500438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Прогрессивная мышечная релаксация</a:t>
            </a:r>
          </a:p>
        </p:txBody>
      </p:sp>
      <p:sp>
        <p:nvSpPr>
          <p:cNvPr id="20482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15875" algn="just">
              <a:buFont typeface="Arial" charset="0"/>
              <a:buNone/>
            </a:pP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Релаксацией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называют состояние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бодроствования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характеризующееся пониженной психофизиологической активностью, расслаблением, которое ощущается либо во всем организме, либо в любой его системе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 indent="15875" algn="just">
              <a:buFont typeface="Arial" charset="0"/>
              <a:buNone/>
            </a:pP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психомышечной</a:t>
            </a: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релаксации по Джекобсону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основана на простом физиологическом факте: после периода напряжения любая мышца автоматически расслабляется. </a:t>
            </a:r>
          </a:p>
          <a:p>
            <a:pPr indent="15875" algn="just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овладении важно сильно напрягать мышцы, начиная с правой руки, после этого полностью их расслаблять, 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обращать внимание на разницу ощущений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возникающих при напряжении и расслаблении мышц.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Содержимое 3" descr="Визуализация как один из методов релаксаци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9992" y="4365104"/>
            <a:ext cx="4104456" cy="2232248"/>
          </a:xfrm>
        </p:spPr>
      </p:pic>
      <p:sp>
        <p:nvSpPr>
          <p:cNvPr id="5" name="Прямоугольник 4"/>
          <p:cNvSpPr/>
          <p:nvPr/>
        </p:nvSpPr>
        <p:spPr>
          <a:xfrm>
            <a:off x="357188" y="1700213"/>
            <a:ext cx="8358187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76213"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Воображая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приятные, спокойные картинки человек достигает расслабления не только тела, но и сознания.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Универсальными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релаксации считаются образы моря с легкими голубыми волнами, образы неба с медленно </a:t>
            </a:r>
          </a:p>
          <a:p>
            <a:pPr indent="176213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плывущими мягкими облаками, представления себя в лодке на тихом озере.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indent="176213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целом,    наиболее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комфортными             для отдыха,                   умиротворяющими  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indent="176213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голубой     и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зеленый цвета.                                            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Визуализация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(активное включение представлений и чувственных образов)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449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Учитесь  властвовать собой Обучение подростков управлению эмоциональным состоянием. </vt:lpstr>
      <vt:lpstr>Слайд 2</vt:lpstr>
      <vt:lpstr>Источники  напряжения</vt:lpstr>
      <vt:lpstr>Источники  напряжения</vt:lpstr>
      <vt:lpstr>Источники  напряжения</vt:lpstr>
      <vt:lpstr>Источники  напряжения</vt:lpstr>
      <vt:lpstr>Методы снятия эмоционального напряжения</vt:lpstr>
      <vt:lpstr>Прогрессивная мышечная релаксация</vt:lpstr>
      <vt:lpstr>Визуализация (активное включение представлений и чувственных образов) </vt:lpstr>
      <vt:lpstr>Когнитивные стратегии (использование программирующей и регулирующей силы слова)</vt:lpstr>
      <vt:lpstr>2. Анализ поражений</vt:lpstr>
      <vt:lpstr>3.  Формирование позитивных утверждений</vt:lpstr>
      <vt:lpstr>4. Преодоление нежелательных мыслей методом самовнушения и самоубеждения</vt:lpstr>
      <vt:lpstr>5.  Ведение дневника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Психолог</cp:lastModifiedBy>
  <cp:revision>89</cp:revision>
  <dcterms:modified xsi:type="dcterms:W3CDTF">2024-04-05T06:54:13Z</dcterms:modified>
</cp:coreProperties>
</file>