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7" r:id="rId5"/>
    <p:sldId id="259" r:id="rId6"/>
    <p:sldId id="261" r:id="rId7"/>
    <p:sldId id="260" r:id="rId8"/>
    <p:sldId id="258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9" d="100"/>
          <a:sy n="79" d="100"/>
        </p:scale>
        <p:origin x="336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4;&#1080;&#1092;&#1088;&#1086;&#1074;&#1072;&#1103;&#1075;&#1088;&#1072;&#1084;&#1086;&#1090;&#1085;&#1086;&#1089;&#1090;&#1100;.&#1088;&#1092;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p.kuz-edu.ru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МБОУ ДО «ГДД(Ю)Т им. Н.К. Крупской»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Научный </a:t>
            </a:r>
            <a:r>
              <a:rPr lang="ru-RU" dirty="0"/>
              <a:t>консультант </a:t>
            </a:r>
            <a:r>
              <a:rPr lang="ru-RU" dirty="0" err="1"/>
              <a:t>Русакова</a:t>
            </a:r>
            <a:r>
              <a:rPr lang="ru-RU" dirty="0"/>
              <a:t> </a:t>
            </a:r>
            <a:r>
              <a:rPr lang="ru-RU" dirty="0" smtClean="0"/>
              <a:t>Н.А., </a:t>
            </a:r>
            <a:r>
              <a:rPr lang="ru-RU" dirty="0" err="1" smtClean="0"/>
              <a:t>к.п.н</a:t>
            </a:r>
            <a:r>
              <a:rPr lang="ru-RU" dirty="0" smtClean="0"/>
              <a:t>., </a:t>
            </a:r>
            <a:r>
              <a:rPr lang="ru-RU" dirty="0"/>
              <a:t>доцент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Цифровая образовательная среда организации дополнительного образования как ресурс формирования </a:t>
            </a:r>
            <a:r>
              <a:rPr lang="ru-RU" dirty="0"/>
              <a:t>стремления </a:t>
            </a:r>
            <a:r>
              <a:rPr lang="ru-RU" dirty="0" smtClean="0"/>
              <a:t>учащихся к </a:t>
            </a:r>
            <a:r>
              <a:rPr lang="ru-RU" dirty="0"/>
              <a:t>саморазвитию </a:t>
            </a:r>
            <a:r>
              <a:rPr lang="ru-RU" dirty="0" smtClean="0"/>
              <a:t>и самообразованию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с</a:t>
            </a:r>
            <a:r>
              <a:rPr lang="ru-RU" dirty="0" smtClean="0"/>
              <a:t>оздание организационно-педагогических условий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для </a:t>
            </a:r>
            <a:r>
              <a:rPr lang="ru-RU" dirty="0"/>
              <a:t>внедрения </a:t>
            </a:r>
            <a:r>
              <a:rPr lang="ru-RU" dirty="0" smtClean="0"/>
              <a:t>современной </a:t>
            </a:r>
            <a:r>
              <a:rPr lang="ru-RU" dirty="0"/>
              <a:t>и безопасной цифровой образовательной среды, обеспечивающей формирование стремления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к </a:t>
            </a:r>
            <a:r>
              <a:rPr lang="ru-RU" dirty="0"/>
              <a:t>саморазвитию и самообразованию </a:t>
            </a:r>
            <a:r>
              <a:rPr lang="ru-RU" dirty="0" smtClean="0"/>
              <a:t>учащихся Дворца творчества </a:t>
            </a:r>
            <a:r>
              <a:rPr lang="ru-RU" dirty="0" err="1" smtClean="0"/>
              <a:t>им.Н.К.Крупской</a:t>
            </a:r>
            <a:r>
              <a:rPr lang="ru-RU" dirty="0" smtClean="0"/>
              <a:t> </a:t>
            </a:r>
            <a:r>
              <a:rPr lang="ru-RU" dirty="0"/>
              <a:t>путем обновления информационно-коммуникационной инфраструктуры, подготовки кадров, создания </a:t>
            </a:r>
            <a:r>
              <a:rPr lang="ru-RU" dirty="0" smtClean="0"/>
              <a:t>единой </a:t>
            </a:r>
            <a:r>
              <a:rPr lang="ru-RU" dirty="0"/>
              <a:t>цифровой </a:t>
            </a:r>
            <a:r>
              <a:rPr lang="ru-RU" dirty="0" smtClean="0"/>
              <a:t>площадки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Исполнительский этап </a:t>
            </a:r>
            <a:r>
              <a:rPr lang="ru-RU" sz="2400" i="1" dirty="0" smtClean="0"/>
              <a:t>апрель – август 2020 г</a:t>
            </a:r>
            <a:r>
              <a:rPr lang="ru-RU" sz="2400" i="1" dirty="0" smtClean="0"/>
              <a:t>. </a:t>
            </a:r>
            <a:r>
              <a:rPr lang="ru-RU" sz="2000" i="1" dirty="0" smtClean="0"/>
              <a:t>(до </a:t>
            </a:r>
            <a:r>
              <a:rPr lang="ru-RU" sz="2000" i="1" dirty="0"/>
              <a:t>декабря 2021 г.)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18208" y="1585450"/>
            <a:ext cx="10145486" cy="11305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dirty="0"/>
              <a:t>о</a:t>
            </a:r>
            <a:r>
              <a:rPr lang="ru-RU" sz="2600" dirty="0" smtClean="0"/>
              <a:t>беспечить обновление </a:t>
            </a:r>
            <a:r>
              <a:rPr lang="ru-RU" sz="2600" dirty="0" smtClean="0"/>
              <a:t>информационно-коммуникационной инфраструктуры </a:t>
            </a:r>
            <a:r>
              <a:rPr lang="ru-RU" sz="2600" dirty="0"/>
              <a:t>на основе приобретения современного программно-технического обеспечения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0561183" cy="316388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риобретено оборудования на сумму </a:t>
            </a:r>
            <a:r>
              <a:rPr lang="ru-RU" b="1" dirty="0"/>
              <a:t>1 351 </a:t>
            </a:r>
            <a:r>
              <a:rPr lang="ru-RU" b="1" dirty="0" smtClean="0"/>
              <a:t>259 руб. </a:t>
            </a:r>
          </a:p>
          <a:p>
            <a:pPr marL="449263">
              <a:spcBef>
                <a:spcPts val="0"/>
              </a:spcBef>
            </a:pPr>
            <a:r>
              <a:rPr lang="ru-RU" dirty="0" smtClean="0"/>
              <a:t>в том числе: интерактивные </a:t>
            </a:r>
            <a:r>
              <a:rPr lang="ru-RU" dirty="0"/>
              <a:t>маркерные </a:t>
            </a:r>
            <a:r>
              <a:rPr lang="ru-RU" dirty="0" smtClean="0"/>
              <a:t>доски,    мультипликационная лаборатория, </a:t>
            </a:r>
            <a:r>
              <a:rPr lang="ru-RU" dirty="0" err="1" smtClean="0"/>
              <a:t>ультрабук</a:t>
            </a:r>
            <a:r>
              <a:rPr lang="ru-RU" dirty="0" smtClean="0"/>
              <a:t>, ноутбуки и компьютеры, планшеты, мультимедийные проекторы и др. </a:t>
            </a:r>
          </a:p>
          <a:p>
            <a:pPr marL="449263">
              <a:spcBef>
                <a:spcPts val="0"/>
              </a:spcBef>
            </a:pPr>
            <a:r>
              <a:rPr lang="ru-RU" sz="2400" i="1" dirty="0" smtClean="0"/>
              <a:t>(за период август </a:t>
            </a:r>
            <a:r>
              <a:rPr lang="ru-RU" sz="2400" i="1" dirty="0" smtClean="0"/>
              <a:t>2019- август </a:t>
            </a:r>
            <a:r>
              <a:rPr lang="ru-RU" sz="2400" i="1" dirty="0" smtClean="0"/>
              <a:t>2020 </a:t>
            </a:r>
            <a:r>
              <a:rPr lang="ru-RU" sz="2400" i="1" dirty="0" err="1" smtClean="0"/>
              <a:t>г.г</a:t>
            </a:r>
            <a:r>
              <a:rPr lang="ru-RU" sz="2400" i="1" dirty="0" smtClean="0"/>
              <a:t>.)</a:t>
            </a:r>
          </a:p>
          <a:p>
            <a:pPr marL="449263">
              <a:spcBef>
                <a:spcPts val="0"/>
              </a:spcBef>
            </a:pPr>
            <a:endParaRPr lang="ru-RU" sz="1900" dirty="0"/>
          </a:p>
          <a:p>
            <a:r>
              <a:rPr lang="ru-RU" sz="2400" b="1" dirty="0" smtClean="0"/>
              <a:t>* В том числе за счет средств </a:t>
            </a:r>
            <a:r>
              <a:rPr lang="ru-RU" sz="2400" b="1" dirty="0" err="1" smtClean="0"/>
              <a:t>грантовых</a:t>
            </a:r>
            <a:r>
              <a:rPr lang="ru-RU" sz="2400" b="1" dirty="0" smtClean="0"/>
              <a:t> проектов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38528" y="1446997"/>
            <a:ext cx="9631680" cy="11305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повысить цифровую компетентность педагогических кадров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через </a:t>
            </a:r>
            <a:r>
              <a:rPr lang="ru-RU" sz="2400" dirty="0"/>
              <a:t>включение в различные виды повышения квалификации, взаимодействие в профессиональных сообществах, конкурсах профессионального мастерства на основе ИКТ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0656714" cy="316388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dirty="0" smtClean="0"/>
              <a:t>создана рабочая группа по реализации инновационного проекта –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26</a:t>
            </a:r>
            <a:r>
              <a:rPr lang="ru-RU" dirty="0" smtClean="0"/>
              <a:t> </a:t>
            </a:r>
            <a:r>
              <a:rPr lang="ru-RU" dirty="0" smtClean="0"/>
              <a:t>педагогических и руководящих работников (приказ №  957/1);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smtClean="0"/>
              <a:t>5 курсах </a:t>
            </a:r>
            <a:r>
              <a:rPr lang="ru-RU" dirty="0" smtClean="0"/>
              <a:t>повышения квалификации </a:t>
            </a:r>
            <a:r>
              <a:rPr lang="ru-RU" dirty="0" err="1" smtClean="0"/>
              <a:t>КРИПКиПРО</a:t>
            </a:r>
            <a:r>
              <a:rPr lang="ru-RU" dirty="0" smtClean="0"/>
              <a:t>, ВЦХТ, </a:t>
            </a:r>
            <a:r>
              <a:rPr lang="ru-RU" dirty="0" err="1"/>
              <a:t>РАНХиГС</a:t>
            </a:r>
            <a:r>
              <a:rPr lang="ru-RU" dirty="0"/>
              <a:t> </a:t>
            </a:r>
            <a:r>
              <a:rPr lang="ru-RU" dirty="0" smtClean="0"/>
              <a:t> обучились </a:t>
            </a:r>
            <a:r>
              <a:rPr lang="ru-RU" b="1" dirty="0" smtClean="0">
                <a:solidFill>
                  <a:srgbClr val="C00000"/>
                </a:solidFill>
              </a:rPr>
              <a:t>48 работников </a:t>
            </a:r>
            <a:r>
              <a:rPr lang="ru-RU" dirty="0" smtClean="0"/>
              <a:t>(модули «ИКТ-компетентность педагога», </a:t>
            </a:r>
            <a:r>
              <a:rPr lang="ru-RU" dirty="0"/>
              <a:t>«Информационная образовательная среда педагога </a:t>
            </a:r>
            <a:r>
              <a:rPr lang="ru-RU" dirty="0" smtClean="0"/>
              <a:t>дополнительного </a:t>
            </a:r>
            <a:r>
              <a:rPr lang="ru-RU" dirty="0"/>
              <a:t>образования</a:t>
            </a:r>
            <a:r>
              <a:rPr lang="ru-RU" dirty="0" smtClean="0"/>
              <a:t>», 2019, 2020 г.);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роведено </a:t>
            </a:r>
            <a:r>
              <a:rPr lang="ru-RU" b="1" dirty="0" smtClean="0">
                <a:solidFill>
                  <a:srgbClr val="C00000"/>
                </a:solidFill>
              </a:rPr>
              <a:t>36 обучающих занятий </a:t>
            </a:r>
            <a:r>
              <a:rPr lang="ru-RU" dirty="0" smtClean="0"/>
              <a:t>рабочей группы;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роведено исследование «Индекс цифровой грамотности» среди педагогов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ru-RU" sz="2200" dirty="0" err="1">
                <a:hlinkClick r:id="rId2"/>
              </a:rPr>
              <a:t>цифроваяграмотность.рф</a:t>
            </a:r>
            <a:r>
              <a:rPr lang="ru-RU" sz="2200" dirty="0" smtClean="0">
                <a:hlinkClick r:id="rId2"/>
              </a:rPr>
              <a:t>/</a:t>
            </a:r>
            <a:r>
              <a:rPr lang="ru-RU" sz="2200" dirty="0" smtClean="0"/>
              <a:t> </a:t>
            </a:r>
            <a:r>
              <a:rPr lang="ru-RU" dirty="0" smtClean="0"/>
              <a:t>результат – 72 </a:t>
            </a:r>
            <a:r>
              <a:rPr lang="ru-RU" dirty="0"/>
              <a:t>из </a:t>
            </a:r>
            <a:r>
              <a:rPr lang="ru-RU" dirty="0" smtClean="0"/>
              <a:t>100% 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dirty="0" smtClean="0"/>
              <a:t>создана </a:t>
            </a:r>
            <a:r>
              <a:rPr lang="ru-RU" dirty="0" smtClean="0"/>
              <a:t>экспертная группа по оценке качества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     цифровых  образовательных ресурсов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smtClean="0"/>
              <a:t>Исполнительский этап </a:t>
            </a:r>
            <a:r>
              <a:rPr lang="ru-RU" sz="2400" i="1" smtClean="0"/>
              <a:t>апрель – август 2020 г. </a:t>
            </a:r>
            <a:r>
              <a:rPr lang="ru-RU" sz="2000" i="1" smtClean="0"/>
              <a:t>(до декабря 2021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14144" y="1373845"/>
            <a:ext cx="9391164" cy="11305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повысить цифровую компетентность педагогических кадров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через включение в различные виды повышения квалификации, взаимодействие в профессиональных сообществах, конкурсах профессионального мастерства на основе ИКТ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39683" y="3478893"/>
            <a:ext cx="10256383" cy="3163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7 публикаций </a:t>
            </a:r>
            <a:r>
              <a:rPr lang="ru-RU" sz="2400" dirty="0" smtClean="0"/>
              <a:t>всероссийского уровня, в том числе в </a:t>
            </a:r>
            <a:r>
              <a:rPr lang="ru-RU" sz="2400" dirty="0" smtClean="0"/>
              <a:t>информационно-методическом </a:t>
            </a:r>
            <a:r>
              <a:rPr lang="ru-RU" sz="2400" dirty="0" smtClean="0"/>
              <a:t>журнале «</a:t>
            </a:r>
            <a:r>
              <a:rPr lang="ru-RU" sz="2400" dirty="0" err="1" smtClean="0"/>
              <a:t>ПроДОД</a:t>
            </a:r>
            <a:r>
              <a:rPr lang="ru-RU" sz="2400" dirty="0" smtClean="0"/>
              <a:t>» (специализированный </a:t>
            </a:r>
            <a:r>
              <a:rPr lang="ru-RU" sz="2400" dirty="0"/>
              <a:t>электронный журнал сферы дополнительного образования </a:t>
            </a:r>
            <a:r>
              <a:rPr lang="ru-RU" sz="2400" dirty="0" smtClean="0"/>
              <a:t>детей, г. </a:t>
            </a:r>
            <a:r>
              <a:rPr lang="ru-RU" sz="2400" dirty="0" smtClean="0"/>
              <a:t>Москва), </a:t>
            </a:r>
            <a:r>
              <a:rPr lang="ru-RU" sz="2400" dirty="0" smtClean="0"/>
              <a:t>6 </a:t>
            </a:r>
            <a:r>
              <a:rPr lang="ru-RU" sz="2400" dirty="0"/>
              <a:t>публикаций включены в РИНЦ</a:t>
            </a:r>
            <a:endParaRPr lang="ru-RU" sz="2400" dirty="0" smtClean="0"/>
          </a:p>
          <a:p>
            <a:pPr indent="87313"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36</a:t>
            </a:r>
            <a:r>
              <a:rPr lang="ru-RU" sz="2400" b="1" dirty="0" smtClean="0">
                <a:solidFill>
                  <a:srgbClr val="C00000"/>
                </a:solidFill>
              </a:rPr>
              <a:t> победителей </a:t>
            </a:r>
            <a:r>
              <a:rPr lang="ru-RU" sz="2400" dirty="0" smtClean="0"/>
              <a:t>конкурсов </a:t>
            </a:r>
            <a:r>
              <a:rPr lang="ru-RU" sz="2400" dirty="0" err="1" smtClean="0"/>
              <a:t>профмастерства</a:t>
            </a:r>
            <a:r>
              <a:rPr lang="ru-RU" sz="2400" dirty="0" smtClean="0"/>
              <a:t> регионального </a:t>
            </a:r>
            <a:r>
              <a:rPr lang="ru-RU" sz="2400" dirty="0" smtClean="0"/>
              <a:t>и </a:t>
            </a:r>
            <a:r>
              <a:rPr lang="ru-RU" sz="2400" dirty="0" smtClean="0"/>
              <a:t>всероссийского уровня на основе ИКТ</a:t>
            </a:r>
          </a:p>
          <a:p>
            <a:pPr indent="87313">
              <a:spcBef>
                <a:spcPts val="0"/>
              </a:spcBef>
              <a:buFontTx/>
              <a:buChar char="-"/>
            </a:pPr>
            <a:r>
              <a:rPr lang="ru-RU" sz="2400" dirty="0"/>
              <a:t>Региональная </a:t>
            </a:r>
            <a:r>
              <a:rPr lang="ru-RU" sz="2400" dirty="0" err="1" smtClean="0"/>
              <a:t>форсайт</a:t>
            </a:r>
            <a:r>
              <a:rPr lang="ru-RU" sz="2400" dirty="0" smtClean="0"/>
              <a:t>-сессия, выступление на </a:t>
            </a:r>
            <a:r>
              <a:rPr lang="ru-RU" sz="2400" dirty="0" err="1" smtClean="0"/>
              <a:t>вебинаре</a:t>
            </a:r>
            <a:r>
              <a:rPr lang="ru-RU" sz="2400" dirty="0" smtClean="0"/>
              <a:t> </a:t>
            </a:r>
            <a:r>
              <a:rPr lang="ru-RU" sz="2400" dirty="0" err="1" smtClean="0"/>
              <a:t>Кузбассобрнадзора</a:t>
            </a:r>
            <a:r>
              <a:rPr lang="ru-RU" sz="2400" dirty="0" smtClean="0"/>
              <a:t>, мастер-класс на муниципальном педсовете 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smtClean="0"/>
              <a:t>Исполнительский этап </a:t>
            </a:r>
            <a:r>
              <a:rPr lang="ru-RU" sz="2400" i="1" smtClean="0"/>
              <a:t>апрель – август 2020 г. </a:t>
            </a:r>
            <a:r>
              <a:rPr lang="ru-RU" sz="2000" i="1" smtClean="0"/>
              <a:t>(до декабря 2021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8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59428" y="1585450"/>
            <a:ext cx="9345880" cy="11305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изучить возможности различных цифровых площадок,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создания </a:t>
            </a:r>
            <a:r>
              <a:rPr lang="ru-RU" sz="2400" dirty="0"/>
              <a:t>единой площадки, работающей на формирование стремления учащихся к самообразованию и саморазвитию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1199812" cy="316388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sz="2400" dirty="0" smtClean="0"/>
              <a:t>практическое освоение онлайн платформ </a:t>
            </a:r>
            <a:r>
              <a:rPr lang="en-US" sz="2400" dirty="0" smtClean="0"/>
              <a:t>Moodle</a:t>
            </a:r>
            <a:r>
              <a:rPr lang="ru-RU" sz="2400" dirty="0" smtClean="0"/>
              <a:t>, </a:t>
            </a:r>
            <a:r>
              <a:rPr lang="en-US" sz="2400" dirty="0"/>
              <a:t>Google </a:t>
            </a:r>
            <a:r>
              <a:rPr lang="ru-RU" sz="2400" dirty="0" smtClean="0"/>
              <a:t>Класс, </a:t>
            </a:r>
            <a:r>
              <a:rPr lang="en-US" sz="2400" dirty="0" err="1" smtClean="0"/>
              <a:t>LearningApps</a:t>
            </a:r>
            <a:r>
              <a:rPr lang="ru-RU" sz="2400" dirty="0" smtClean="0"/>
              <a:t>, </a:t>
            </a:r>
            <a:r>
              <a:rPr lang="ru-RU" sz="2400" dirty="0" err="1" smtClean="0"/>
              <a:t>Яндекс.Учебник</a:t>
            </a:r>
            <a:r>
              <a:rPr lang="ru-RU" sz="2400" dirty="0" smtClean="0"/>
              <a:t>, </a:t>
            </a:r>
            <a:r>
              <a:rPr lang="en-US" sz="2400" dirty="0" err="1" smtClean="0"/>
              <a:t>Mindskills</a:t>
            </a:r>
            <a:r>
              <a:rPr lang="ru-RU" sz="2400" dirty="0" smtClean="0"/>
              <a:t>, </a:t>
            </a:r>
            <a:r>
              <a:rPr lang="en-US" sz="2400" dirty="0" err="1"/>
              <a:t>Cuboro</a:t>
            </a:r>
            <a:r>
              <a:rPr lang="en-US" sz="2400" dirty="0"/>
              <a:t> - </a:t>
            </a:r>
            <a:r>
              <a:rPr lang="en-US" sz="2400" dirty="0" err="1" smtClean="0"/>
              <a:t>webkit</a:t>
            </a:r>
            <a:r>
              <a:rPr lang="ru-RU" sz="2400" dirty="0" smtClean="0"/>
              <a:t>, </a:t>
            </a:r>
            <a:r>
              <a:rPr lang="ru-RU" sz="2400" dirty="0" err="1"/>
              <a:t>AnimaShooter</a:t>
            </a:r>
            <a:r>
              <a:rPr lang="ru-RU" sz="2400" dirty="0"/>
              <a:t> </a:t>
            </a:r>
            <a:r>
              <a:rPr lang="ru-RU" sz="2400" dirty="0" err="1" smtClean="0"/>
              <a:t>Junior</a:t>
            </a:r>
            <a:r>
              <a:rPr lang="ru-RU" sz="2400" dirty="0" smtClean="0"/>
              <a:t>, </a:t>
            </a:r>
            <a:r>
              <a:rPr lang="en-US" sz="2400" dirty="0" err="1" smtClean="0"/>
              <a:t>Piktomir</a:t>
            </a:r>
            <a:r>
              <a:rPr lang="ru-RU" sz="2400" dirty="0" smtClean="0"/>
              <a:t>, </a:t>
            </a:r>
            <a:r>
              <a:rPr lang="en-US" sz="2400" dirty="0" err="1" smtClean="0"/>
              <a:t>Padlet</a:t>
            </a:r>
            <a:r>
              <a:rPr lang="ru-RU" sz="2400" dirty="0" smtClean="0"/>
              <a:t>, </a:t>
            </a:r>
            <a:r>
              <a:rPr lang="en-US" sz="2400" dirty="0" smtClean="0"/>
              <a:t>Genially</a:t>
            </a:r>
            <a:r>
              <a:rPr lang="ru-RU" sz="2400" dirty="0" smtClean="0"/>
              <a:t> и др.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создано </a:t>
            </a:r>
            <a:r>
              <a:rPr lang="ru-RU" sz="2400" b="1" dirty="0">
                <a:solidFill>
                  <a:srgbClr val="C00000"/>
                </a:solidFill>
              </a:rPr>
              <a:t>6 онлайн курсов</a:t>
            </a:r>
            <a:r>
              <a:rPr lang="ru-RU" sz="2400" dirty="0"/>
              <a:t>, размещенных на дистанционном образовательном портале дополнительного образования детей Кемеровской области </a:t>
            </a:r>
            <a:r>
              <a:rPr lang="en-US" sz="2400" dirty="0">
                <a:hlinkClick r:id="rId2"/>
              </a:rPr>
              <a:t>https://dop.kuz-edu.ru/</a:t>
            </a:r>
            <a:r>
              <a:rPr lang="ru-RU" sz="2400" dirty="0"/>
              <a:t>  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создано </a:t>
            </a:r>
            <a:r>
              <a:rPr lang="ru-RU" sz="2400" b="1" dirty="0">
                <a:solidFill>
                  <a:srgbClr val="C00000"/>
                </a:solidFill>
              </a:rPr>
              <a:t>43 цифровых обучающих </a:t>
            </a:r>
            <a:r>
              <a:rPr lang="ru-RU" sz="2400" b="1" dirty="0" smtClean="0">
                <a:solidFill>
                  <a:srgbClr val="C00000"/>
                </a:solidFill>
              </a:rPr>
              <a:t>курса </a:t>
            </a:r>
            <a:r>
              <a:rPr lang="ru-RU" sz="2400" dirty="0"/>
              <a:t>на платформе </a:t>
            </a:r>
            <a:r>
              <a:rPr lang="en-US" sz="2400" dirty="0"/>
              <a:t>Moodle</a:t>
            </a:r>
            <a:r>
              <a:rPr lang="ru-RU" sz="2400" dirty="0"/>
              <a:t> </a:t>
            </a:r>
            <a:r>
              <a:rPr lang="ru-RU" sz="2600" dirty="0"/>
              <a:t>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smtClean="0"/>
              <a:t>Исполнительский этап </a:t>
            </a:r>
            <a:r>
              <a:rPr lang="ru-RU" sz="2400" i="1" smtClean="0"/>
              <a:t>апрель – август 2020 г. </a:t>
            </a:r>
            <a:r>
              <a:rPr lang="ru-RU" sz="2000" i="1" smtClean="0"/>
              <a:t>(до декабря 2021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47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1331" y="4393738"/>
            <a:ext cx="11809412" cy="21039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м</a:t>
            </a:r>
            <a:r>
              <a:rPr lang="ru-RU" sz="2400" dirty="0" smtClean="0"/>
              <a:t>етодические рекомендации «Цифровая </a:t>
            </a:r>
            <a:r>
              <a:rPr lang="ru-RU" sz="2400" dirty="0"/>
              <a:t>образовательная среда организации дополнительного образования как ресурс формирования стремления </a:t>
            </a:r>
            <a:r>
              <a:rPr lang="ru-RU" sz="2400" dirty="0" smtClean="0"/>
              <a:t>учащихся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к </a:t>
            </a:r>
            <a:r>
              <a:rPr lang="ru-RU" sz="2400" dirty="0"/>
              <a:t>саморазвитию и </a:t>
            </a:r>
            <a:r>
              <a:rPr lang="ru-RU" sz="2400" dirty="0" smtClean="0"/>
              <a:t>самообразованию» - опыт создания условий, практические рекомендации по цифровым площадкам для учащихся различных возрастов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и направленностей, рекомендации по минимизации рисков и использованию возможностей </a:t>
            </a:r>
            <a:r>
              <a:rPr lang="ru-RU" sz="2400" dirty="0" err="1" smtClean="0"/>
              <a:t>цифровизации</a:t>
            </a:r>
            <a:r>
              <a:rPr lang="ru-RU" sz="2400" dirty="0" smtClean="0"/>
              <a:t>, повышению учебной мотивации учащихся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82588" y="1741163"/>
            <a:ext cx="11809412" cy="1966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300" dirty="0" smtClean="0"/>
              <a:t>отсутствие единой цифровой площадки, обеспечивающей взаимодействие, учет потребностей всех категорий учащихся, контроль образовательного процесса</a:t>
            </a:r>
          </a:p>
          <a:p>
            <a:pPr indent="174625">
              <a:spcBef>
                <a:spcPts val="0"/>
              </a:spcBef>
              <a:buFontTx/>
              <a:buChar char="-"/>
            </a:pPr>
            <a:r>
              <a:rPr lang="ru-RU" sz="2300" dirty="0" smtClean="0"/>
              <a:t>отсутствие </a:t>
            </a:r>
            <a:r>
              <a:rPr lang="ru-RU" sz="2300" dirty="0"/>
              <a:t>у учащихся специального учебного оборудования </a:t>
            </a:r>
            <a:r>
              <a:rPr lang="ru-RU" sz="2300" dirty="0" smtClean="0"/>
              <a:t>или </a:t>
            </a:r>
            <a:r>
              <a:rPr lang="ru-RU" sz="2300" dirty="0"/>
              <a:t>доступа </a:t>
            </a:r>
            <a:r>
              <a:rPr lang="ru-RU" sz="2300" dirty="0" smtClean="0"/>
              <a:t>к нему </a:t>
            </a:r>
          </a:p>
          <a:p>
            <a:pPr>
              <a:spcBef>
                <a:spcPts val="0"/>
              </a:spcBef>
            </a:pPr>
            <a:r>
              <a:rPr lang="ru-RU" sz="2300" dirty="0" smtClean="0"/>
              <a:t>в процессе дистанционного обучения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300" dirty="0" smtClean="0"/>
              <a:t>снижение </a:t>
            </a:r>
            <a:r>
              <a:rPr lang="ru-RU" sz="2300" dirty="0"/>
              <a:t>учебной мотивации </a:t>
            </a:r>
            <a:r>
              <a:rPr lang="ru-RU" sz="2300" dirty="0" smtClean="0"/>
              <a:t>учащихся в процессе дистанционного обучения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300" dirty="0" smtClean="0"/>
              <a:t>сложность </a:t>
            </a:r>
            <a:r>
              <a:rPr lang="ru-RU" sz="2300" dirty="0"/>
              <a:t>контроля времени, которое проводит учащийся </a:t>
            </a:r>
            <a:r>
              <a:rPr lang="ru-RU" sz="2300" dirty="0" smtClean="0"/>
              <a:t>за компьютером, высокая нагрузка</a:t>
            </a:r>
            <a:endParaRPr lang="ru-RU" sz="2300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smtClean="0"/>
              <a:t>Исполнительский этап </a:t>
            </a:r>
            <a:r>
              <a:rPr lang="ru-RU" sz="2400" i="1" smtClean="0"/>
              <a:t>апрель – август 2020 г. </a:t>
            </a:r>
            <a:r>
              <a:rPr lang="ru-RU" sz="2000" i="1" smtClean="0"/>
              <a:t>(до декабря 2021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8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477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Сине - красный</vt:lpstr>
      <vt:lpstr>Сине - красный (светлый)</vt:lpstr>
      <vt:lpstr>Красно - Синий (Светлый)</vt:lpstr>
      <vt:lpstr>Презентация PowerPoint</vt:lpstr>
      <vt:lpstr>Исполнительский этап апрель – август 2020 г. (до декабря 2021 г.)</vt:lpstr>
      <vt:lpstr>Исполнительский этап апрель – август 2020 г. (до декабря 2021 г.)</vt:lpstr>
      <vt:lpstr>Исполнительский этап апрель – август 2020 г. (до декабря 2021 г.)</vt:lpstr>
      <vt:lpstr>Исполнительский этап апрель – август 2020 г. (до декабря 2021 г.)</vt:lpstr>
      <vt:lpstr>Исполнительский этап апрель – август 2020 г. (до декабря 2021 г.)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Полина</cp:lastModifiedBy>
  <cp:revision>58</cp:revision>
  <cp:lastPrinted>2020-12-02T02:59:58Z</cp:lastPrinted>
  <dcterms:created xsi:type="dcterms:W3CDTF">2020-11-16T02:28:04Z</dcterms:created>
  <dcterms:modified xsi:type="dcterms:W3CDTF">2020-12-09T05:46:42Z</dcterms:modified>
</cp:coreProperties>
</file>