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1" r:id="rId3"/>
    <p:sldId id="272" r:id="rId4"/>
    <p:sldId id="257" r:id="rId5"/>
    <p:sldId id="259" r:id="rId6"/>
    <p:sldId id="258" r:id="rId7"/>
    <p:sldId id="260" r:id="rId8"/>
    <p:sldId id="273" r:id="rId9"/>
    <p:sldId id="274" r:id="rId10"/>
    <p:sldId id="275" r:id="rId11"/>
    <p:sldId id="276" r:id="rId12"/>
    <p:sldId id="277" r:id="rId13"/>
    <p:sldId id="278" r:id="rId14"/>
    <p:sldId id="279" r:id="rId15"/>
    <p:sldId id="280" r:id="rId16"/>
    <p:sldId id="287" r:id="rId17"/>
    <p:sldId id="261" r:id="rId18"/>
    <p:sldId id="281" r:id="rId19"/>
    <p:sldId id="290" r:id="rId20"/>
    <p:sldId id="284" r:id="rId21"/>
    <p:sldId id="289" r:id="rId22"/>
    <p:sldId id="286" r:id="rId23"/>
    <p:sldId id="288" r:id="rId24"/>
  </p:sldIdLst>
  <p:sldSz cx="9144000" cy="6858000" type="screen4x3"/>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54" autoAdjust="0"/>
    <p:restoredTop sz="86323" autoAdjust="0"/>
  </p:normalViewPr>
  <p:slideViewPr>
    <p:cSldViewPr>
      <p:cViewPr varScale="1">
        <p:scale>
          <a:sx n="70" d="100"/>
          <a:sy n="70" d="100"/>
        </p:scale>
        <p:origin x="-888" y="-96"/>
      </p:cViewPr>
      <p:guideLst>
        <p:guide orient="horz" pos="2160"/>
        <p:guide pos="2880"/>
      </p:guideLst>
    </p:cSldViewPr>
  </p:slideViewPr>
  <p:outlineViewPr>
    <p:cViewPr>
      <p:scale>
        <a:sx n="33" d="100"/>
        <a:sy n="33" d="100"/>
      </p:scale>
      <p:origin x="264"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7C2E0E0-576A-4A68-80BF-DEE9CA35CCC1}" type="datetimeFigureOut">
              <a:rPr lang="ru-RU" smtClean="0"/>
              <a:pPr/>
              <a:t>14.03.2017</a:t>
            </a:fld>
            <a:endParaRPr lang="ru-RU"/>
          </a:p>
        </p:txBody>
      </p:sp>
      <p:sp>
        <p:nvSpPr>
          <p:cNvPr id="4" name="Образ слайда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1DC5FFF-2C45-45A9-AD9A-2EC737F8A467}" type="slidenum">
              <a:rPr lang="ru-RU" smtClean="0"/>
              <a:pPr/>
              <a:t>‹#›</a:t>
            </a:fld>
            <a:endParaRPr lang="ru-RU"/>
          </a:p>
        </p:txBody>
      </p:sp>
    </p:spTree>
    <p:extLst>
      <p:ext uri="{BB962C8B-B14F-4D97-AF65-F5344CB8AC3E}">
        <p14:creationId xmlns:p14="http://schemas.microsoft.com/office/powerpoint/2010/main" xmlns="" val="155466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a:t>
            </a:fld>
            <a:endParaRPr lang="ru-RU"/>
          </a:p>
        </p:txBody>
      </p:sp>
    </p:spTree>
    <p:extLst>
      <p:ext uri="{BB962C8B-B14F-4D97-AF65-F5344CB8AC3E}">
        <p14:creationId xmlns:p14="http://schemas.microsoft.com/office/powerpoint/2010/main" xmlns="" val="152666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Профессиональная проба – профессиональное испытание или профессиональная проверка, моделирующая элементы конкретного вида профессиональной деятельности, имеющая завершенный вид, способствующая сознательному, обоснованному выбору профессии.</a:t>
            </a:r>
          </a:p>
          <a:p>
            <a:r>
              <a:rPr lang="ru-RU" sz="1200" kern="1200" dirty="0" smtClean="0">
                <a:solidFill>
                  <a:schemeClr val="tx1"/>
                </a:solidFill>
                <a:effectLst/>
                <a:latin typeface="+mn-lt"/>
                <a:ea typeface="+mn-ea"/>
                <a:cs typeface="+mn-cs"/>
              </a:rPr>
              <a:t>Целью профессиональных проб является побуждение обучающихся к деятельности, к достижению поставленных личностью целей, наполнение ее конкретным содержанием, и как результат, осознание обучающимся себя в качестве субъекта трудовой, профессиональной деятельности. (Егорова Н.А.) </a:t>
            </a:r>
          </a:p>
          <a:p>
            <a:r>
              <a:rPr lang="ru-RU" sz="1200" kern="1200" dirty="0" smtClean="0">
                <a:solidFill>
                  <a:schemeClr val="tx1"/>
                </a:solidFill>
                <a:effectLst/>
                <a:latin typeface="+mn-lt"/>
                <a:ea typeface="+mn-ea"/>
                <a:cs typeface="+mn-cs"/>
              </a:rPr>
              <a:t>Профессиональная проба помогает "окунуться" в будущую профессию, убедиться в ее достоинствах, определится в недостатках. Профессиональные пробы также являются возможностью самовыражения. Профессиональной пробой может быть:  </a:t>
            </a:r>
          </a:p>
          <a:p>
            <a:pPr lvl="0"/>
            <a:r>
              <a:rPr lang="ru-RU" sz="1200" kern="1200" dirty="0" smtClean="0">
                <a:solidFill>
                  <a:schemeClr val="tx1"/>
                </a:solidFill>
                <a:effectLst/>
                <a:latin typeface="+mn-lt"/>
                <a:ea typeface="+mn-ea"/>
                <a:cs typeface="+mn-cs"/>
              </a:rPr>
              <a:t>результат (материальные изделия, информационные продукты, номера художественной самодеятельности и др.) занятий в кружках, клубах, школьных курсах профессиональной направленности;</a:t>
            </a:r>
          </a:p>
          <a:p>
            <a:pPr lvl="0"/>
            <a:r>
              <a:rPr lang="ru-RU" sz="1200" kern="1200" dirty="0" smtClean="0">
                <a:solidFill>
                  <a:schemeClr val="tx1"/>
                </a:solidFill>
                <a:effectLst/>
                <a:latin typeface="+mn-lt"/>
                <a:ea typeface="+mn-ea"/>
                <a:cs typeface="+mn-cs"/>
              </a:rPr>
              <a:t>некоторая самостоятельно смоделированная имитация деятельности профессионала;</a:t>
            </a:r>
          </a:p>
          <a:p>
            <a:pPr lvl="0"/>
            <a:r>
              <a:rPr lang="ru-RU" sz="1200" kern="1200" dirty="0" smtClean="0">
                <a:solidFill>
                  <a:schemeClr val="tx1"/>
                </a:solidFill>
                <a:effectLst/>
                <a:latin typeface="+mn-lt"/>
                <a:ea typeface="+mn-ea"/>
                <a:cs typeface="+mn-cs"/>
              </a:rPr>
              <a:t>имитационная (деловая) игра на школьных курсах профессиональной направленности и др. </a:t>
            </a:r>
          </a:p>
          <a:p>
            <a:r>
              <a:rPr lang="ru-RU" sz="1200" kern="1200" dirty="0" smtClean="0">
                <a:solidFill>
                  <a:schemeClr val="tx1"/>
                </a:solidFill>
                <a:effectLst/>
                <a:latin typeface="+mn-lt"/>
                <a:ea typeface="+mn-ea"/>
                <a:cs typeface="+mn-cs"/>
              </a:rPr>
              <a:t>Профессиональные пробы, выполняющие познавательную, развивающую и диагностическую функции, могут осуществляться как в учебном процессе, так и во внеурочной работе. В ходе профессиональных проб осуществляются следующие виды деятельности: </a:t>
            </a:r>
          </a:p>
          <a:p>
            <a:pPr lvl="0" fontAlgn="base"/>
            <a:r>
              <a:rPr lang="ru-RU" sz="1200" u="none" strike="noStrike" kern="1200" dirty="0" smtClean="0">
                <a:solidFill>
                  <a:schemeClr val="tx1"/>
                </a:solidFill>
                <a:effectLst/>
                <a:latin typeface="+mn-lt"/>
                <a:ea typeface="+mn-ea"/>
                <a:cs typeface="+mn-cs"/>
              </a:rPr>
              <a:t>моделируются различные элементы профессиональной деятельности; определяется уровень готовности обучающихся к выполнению проб;  </a:t>
            </a:r>
          </a:p>
          <a:p>
            <a:pPr lvl="0" fontAlgn="base"/>
            <a:r>
              <a:rPr lang="ru-RU" sz="1200" u="none" strike="noStrike" kern="1200" dirty="0" smtClean="0">
                <a:solidFill>
                  <a:schemeClr val="tx1"/>
                </a:solidFill>
                <a:effectLst/>
                <a:latin typeface="+mn-lt"/>
                <a:ea typeface="+mn-ea"/>
                <a:cs typeface="+mn-cs"/>
              </a:rPr>
              <a:t>обеспечиваются условия для качественного выполнения профессиональных проб. </a:t>
            </a:r>
          </a:p>
          <a:p>
            <a:r>
              <a:rPr lang="ru-RU" sz="1200" kern="1200" dirty="0" smtClean="0">
                <a:solidFill>
                  <a:schemeClr val="tx1"/>
                </a:solidFill>
                <a:effectLst/>
                <a:latin typeface="+mn-lt"/>
                <a:ea typeface="+mn-ea"/>
                <a:cs typeface="+mn-cs"/>
              </a:rPr>
              <a:t>В ходе профессиональных проб обучающимся сообщают базовые сведения о конкретных видах профессиональной деятельности, моделируются различные элементы профессиональной деятельности, определяется уровень готовности обучающихся к выполнению проб, обеспечиваются условия для качественного выполнения профессиональных проб. </a:t>
            </a:r>
          </a:p>
          <a:p>
            <a:r>
              <a:rPr lang="ru-RU" sz="1200" i="1" kern="1200" dirty="0" smtClean="0">
                <a:solidFill>
                  <a:schemeClr val="tx1"/>
                </a:solidFill>
                <a:effectLst/>
                <a:latin typeface="+mn-lt"/>
                <a:ea typeface="+mn-ea"/>
                <a:cs typeface="+mn-cs"/>
              </a:rPr>
              <a:t>Егорова Н.А.</a:t>
            </a:r>
            <a:r>
              <a:rPr lang="ru-RU" sz="1200" kern="1200" dirty="0" smtClean="0">
                <a:solidFill>
                  <a:schemeClr val="tx1"/>
                </a:solidFill>
                <a:effectLst/>
                <a:latin typeface="+mn-lt"/>
                <a:ea typeface="+mn-ea"/>
                <a:cs typeface="+mn-cs"/>
              </a:rPr>
              <a:t> Выпуск журнала как профессиональная проба // Журнал «Школа и производство». – 2006. - №7. - С.7-11 </a:t>
            </a:r>
          </a:p>
          <a:p>
            <a:r>
              <a:rPr lang="ru-RU" sz="1200" kern="1200" baseline="30000" dirty="0" smtClean="0">
                <a:solidFill>
                  <a:schemeClr val="tx1"/>
                </a:solidFill>
                <a:effectLst/>
                <a:latin typeface="+mn-lt"/>
                <a:ea typeface="+mn-ea"/>
                <a:cs typeface="+mn-cs"/>
              </a:rPr>
              <a:t>14</a:t>
            </a:r>
            <a:r>
              <a:rPr lang="ru-RU" sz="1200" kern="1200" dirty="0" smtClean="0">
                <a:solidFill>
                  <a:schemeClr val="tx1"/>
                </a:solidFill>
                <a:effectLst/>
                <a:latin typeface="+mn-lt"/>
                <a:ea typeface="+mn-ea"/>
                <a:cs typeface="+mn-cs"/>
              </a:rPr>
              <a:t> </a:t>
            </a:r>
            <a:r>
              <a:rPr lang="ru-RU" sz="1200" i="1" kern="1200" dirty="0" err="1" smtClean="0">
                <a:solidFill>
                  <a:schemeClr val="tx1"/>
                </a:solidFill>
                <a:effectLst/>
                <a:latin typeface="+mn-lt"/>
                <a:ea typeface="+mn-ea"/>
                <a:cs typeface="+mn-cs"/>
              </a:rPr>
              <a:t>Фукуяма</a:t>
            </a:r>
            <a:r>
              <a:rPr lang="ru-RU" sz="1200" i="1" kern="1200" dirty="0" smtClean="0">
                <a:solidFill>
                  <a:schemeClr val="tx1"/>
                </a:solidFill>
                <a:effectLst/>
                <a:latin typeface="+mn-lt"/>
                <a:ea typeface="+mn-ea"/>
                <a:cs typeface="+mn-cs"/>
              </a:rPr>
              <a:t> С.</a:t>
            </a:r>
            <a:r>
              <a:rPr lang="ru-RU" sz="1200" kern="1200" dirty="0" smtClean="0">
                <a:solidFill>
                  <a:schemeClr val="tx1"/>
                </a:solidFill>
                <a:effectLst/>
                <a:latin typeface="+mn-lt"/>
                <a:ea typeface="+mn-ea"/>
                <a:cs typeface="+mn-cs"/>
              </a:rPr>
              <a:t> Теоретические основы профессиональной ориентации. - М., 1992. - 301 с.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10</a:t>
            </a:fld>
            <a:endParaRPr lang="ru-RU"/>
          </a:p>
        </p:txBody>
      </p:sp>
    </p:spTree>
    <p:extLst>
      <p:ext uri="{BB962C8B-B14F-4D97-AF65-F5344CB8AC3E}">
        <p14:creationId xmlns:p14="http://schemas.microsoft.com/office/powerpoint/2010/main" xmlns="" val="971053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Профессиональные пробы являются, своего рода, моделью конкретной профессии, посредством апробирования которой обучающиеся получают сведения об элементах деятельности различных специалистов, что позволяет узнать данную профессию изнутри. При этом ученики на собственном опыте узнают о своих индивидуальных качествах и способностях, а главное, могут сами соотнести свой природный и накопленный потенциал с требованиями конкретной практической деятельности в различных сферах труда.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11</a:t>
            </a:fld>
            <a:endParaRPr lang="ru-RU"/>
          </a:p>
        </p:txBody>
      </p:sp>
    </p:spTree>
    <p:extLst>
      <p:ext uri="{BB962C8B-B14F-4D97-AF65-F5344CB8AC3E}">
        <p14:creationId xmlns:p14="http://schemas.microsoft.com/office/powerpoint/2010/main" xmlns="" val="304905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М.С. выделяет еще </a:t>
            </a:r>
            <a:r>
              <a:rPr lang="ru-RU" sz="1200" i="1" kern="1200" dirty="0" smtClean="0">
                <a:solidFill>
                  <a:schemeClr val="tx1"/>
                </a:solidFill>
                <a:effectLst/>
                <a:latin typeface="+mn-lt"/>
                <a:ea typeface="+mn-ea"/>
                <a:cs typeface="+mn-cs"/>
              </a:rPr>
              <a:t>вводно-ознакомительный этап, </a:t>
            </a:r>
            <a:r>
              <a:rPr lang="ru-RU" sz="1200" kern="1200" dirty="0" smtClean="0">
                <a:solidFill>
                  <a:schemeClr val="tx1"/>
                </a:solidFill>
                <a:effectLst/>
                <a:latin typeface="+mn-lt"/>
                <a:ea typeface="+mn-ea"/>
                <a:cs typeface="+mn-cs"/>
              </a:rPr>
              <a:t>где решаются задачи по определению интересов, увлечений обучающихся, их отношение к различным сферам профессиональной деятельности. Средством получения необходимой информации об обучающихся могут быть анкеты и ознакомительная беседа.  Полученная информация дает возможность определить состояние общей готовности обучающегося к выполнению профессиональной пробы. </a:t>
            </a:r>
          </a:p>
          <a:p>
            <a:r>
              <a:rPr lang="ru-RU" sz="1200" i="1" kern="1200" dirty="0" err="1" smtClean="0">
                <a:solidFill>
                  <a:schemeClr val="tx1"/>
                </a:solidFill>
                <a:effectLst/>
                <a:latin typeface="+mn-lt"/>
                <a:ea typeface="+mn-ea"/>
                <a:cs typeface="+mn-cs"/>
              </a:rPr>
              <a:t>Гуткин</a:t>
            </a:r>
            <a:r>
              <a:rPr lang="ru-RU" sz="1200" i="1" kern="1200" dirty="0" smtClean="0">
                <a:solidFill>
                  <a:schemeClr val="tx1"/>
                </a:solidFill>
                <a:effectLst/>
                <a:latin typeface="+mn-lt"/>
                <a:ea typeface="+mn-ea"/>
                <a:cs typeface="+mn-cs"/>
              </a:rPr>
              <a:t> М.С.</a:t>
            </a:r>
            <a:r>
              <a:rPr lang="ru-RU" sz="1200" kern="1200" dirty="0" smtClean="0">
                <a:solidFill>
                  <a:schemeClr val="tx1"/>
                </a:solidFill>
                <a:effectLst/>
                <a:latin typeface="+mn-lt"/>
                <a:ea typeface="+mn-ea"/>
                <a:cs typeface="+mn-cs"/>
              </a:rPr>
              <a:t> Об одном из подходов к конструированию профессиональных проб / М.С. </a:t>
            </a:r>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Г.Ф. Михальченко, А.В. Прудило // Школа-Труд-Профессия: тезисы </a:t>
            </a:r>
            <a:r>
              <a:rPr lang="ru-RU" sz="1200" kern="1200" dirty="0" err="1" smtClean="0">
                <a:solidFill>
                  <a:schemeClr val="tx1"/>
                </a:solidFill>
                <a:effectLst/>
                <a:latin typeface="+mn-lt"/>
                <a:ea typeface="+mn-ea"/>
                <a:cs typeface="+mn-cs"/>
              </a:rPr>
              <a:t>междунар</a:t>
            </a:r>
            <a:r>
              <a:rPr lang="ru-RU" sz="1200" kern="1200" dirty="0" smtClean="0">
                <a:solidFill>
                  <a:schemeClr val="tx1"/>
                </a:solidFill>
                <a:effectLst/>
                <a:latin typeface="+mn-lt"/>
                <a:ea typeface="+mn-ea"/>
                <a:cs typeface="+mn-cs"/>
              </a:rPr>
              <a:t>. семинара, программа ЮНЕСКО. – Ярославль, 1991. – 140 с.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12</a:t>
            </a:fld>
            <a:endParaRPr lang="ru-RU"/>
          </a:p>
        </p:txBody>
      </p:sp>
    </p:spTree>
    <p:extLst>
      <p:ext uri="{BB962C8B-B14F-4D97-AF65-F5344CB8AC3E}">
        <p14:creationId xmlns:p14="http://schemas.microsoft.com/office/powerpoint/2010/main" xmlns="" val="1831236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 </a:t>
            </a:r>
            <a:r>
              <a:rPr lang="ru-RU" sz="1200" i="1" kern="1200" dirty="0" smtClean="0">
                <a:solidFill>
                  <a:schemeClr val="tx1"/>
                </a:solidFill>
                <a:effectLst/>
                <a:latin typeface="+mn-lt"/>
                <a:ea typeface="+mn-ea"/>
                <a:cs typeface="+mn-cs"/>
              </a:rPr>
              <a:t>первом этапе (подготовительном)</a:t>
            </a:r>
            <a:r>
              <a:rPr lang="ru-RU" sz="1200" kern="1200" dirty="0" smtClean="0">
                <a:solidFill>
                  <a:schemeClr val="tx1"/>
                </a:solidFill>
                <a:effectLst/>
                <a:latin typeface="+mn-lt"/>
                <a:ea typeface="+mn-ea"/>
                <a:cs typeface="+mn-cs"/>
              </a:rPr>
              <a:t> накапливается информация об обучающихся, направленная на выявление их знаний и умений в области той профессиональной деятельности, в которой предполагается проба. Обучающиеся знакомятся с реальной деятельностью специалистов в ходе просмотра видеофильмов, бесед со специалистами, посещения предприятий, учреждений определенной трудовой деятельности по предполагаемой пробе. Кроме диагностической задачи, на данном этапе решаются дидактические задачи по приобретению теоретических знаний. Этот этап предусматривает формирование у школьников представлений о данном виде деятельности, которую им предстоит выполнять в ходе профессиональной пробы. Полученные данные используются для определения уровня подготовленности школьников к выполнению пробы и при анализе результатов её выполнения в целом. </a:t>
            </a:r>
          </a:p>
          <a:p>
            <a:r>
              <a:rPr lang="ru-RU" sz="1200" i="1" kern="1200" dirty="0" smtClean="0">
                <a:solidFill>
                  <a:schemeClr val="tx1"/>
                </a:solidFill>
                <a:effectLst/>
                <a:latin typeface="+mn-lt"/>
                <a:ea typeface="+mn-ea"/>
                <a:cs typeface="+mn-cs"/>
              </a:rPr>
              <a:t>Второй (практический)</a:t>
            </a:r>
            <a:r>
              <a:rPr lang="ru-RU" sz="1200" kern="1200" dirty="0" smtClean="0">
                <a:solidFill>
                  <a:schemeClr val="tx1"/>
                </a:solidFill>
                <a:effectLst/>
                <a:latin typeface="+mn-lt"/>
                <a:ea typeface="+mn-ea"/>
                <a:cs typeface="+mn-cs"/>
              </a:rPr>
              <a:t> этап включает комплекс теоретических и практических заданий, моделирующих основные характеристики предмета, целей, условий и орудий труда, а также ситуации проявления профессионально важных качеств (ПВК) специалиста. </a:t>
            </a:r>
          </a:p>
          <a:p>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М.С. выделяет еще </a:t>
            </a:r>
            <a:r>
              <a:rPr lang="ru-RU" sz="1200" i="1" kern="1200" dirty="0" smtClean="0">
                <a:solidFill>
                  <a:schemeClr val="tx1"/>
                </a:solidFill>
                <a:effectLst/>
                <a:latin typeface="+mn-lt"/>
                <a:ea typeface="+mn-ea"/>
                <a:cs typeface="+mn-cs"/>
              </a:rPr>
              <a:t>вводно-ознакомительный этап, </a:t>
            </a:r>
            <a:r>
              <a:rPr lang="ru-RU" sz="1200" kern="1200" dirty="0" smtClean="0">
                <a:solidFill>
                  <a:schemeClr val="tx1"/>
                </a:solidFill>
                <a:effectLst/>
                <a:latin typeface="+mn-lt"/>
                <a:ea typeface="+mn-ea"/>
                <a:cs typeface="+mn-cs"/>
              </a:rPr>
              <a:t>где решаются задачи по определению интересов, увлечений обучающихся, их отношение к различным сферам профессиональной деятельности. Средством получения необходимой информации об обучающихся могут быть анкеты и ознакомительная беседа.  Полученная информация дает возможность определить состояние общей готовности обучающегося к выполнению профессиональной пробы. </a:t>
            </a:r>
          </a:p>
          <a:p>
            <a:r>
              <a:rPr lang="ru-RU" sz="1200" i="1" kern="1200" dirty="0" err="1" smtClean="0">
                <a:solidFill>
                  <a:schemeClr val="tx1"/>
                </a:solidFill>
                <a:effectLst/>
                <a:latin typeface="+mn-lt"/>
                <a:ea typeface="+mn-ea"/>
                <a:cs typeface="+mn-cs"/>
              </a:rPr>
              <a:t>Гуткин</a:t>
            </a:r>
            <a:r>
              <a:rPr lang="ru-RU" sz="1200" i="1" kern="1200" dirty="0" smtClean="0">
                <a:solidFill>
                  <a:schemeClr val="tx1"/>
                </a:solidFill>
                <a:effectLst/>
                <a:latin typeface="+mn-lt"/>
                <a:ea typeface="+mn-ea"/>
                <a:cs typeface="+mn-cs"/>
              </a:rPr>
              <a:t> М.С.</a:t>
            </a:r>
            <a:r>
              <a:rPr lang="ru-RU" sz="1200" kern="1200" dirty="0" smtClean="0">
                <a:solidFill>
                  <a:schemeClr val="tx1"/>
                </a:solidFill>
                <a:effectLst/>
                <a:latin typeface="+mn-lt"/>
                <a:ea typeface="+mn-ea"/>
                <a:cs typeface="+mn-cs"/>
              </a:rPr>
              <a:t> Об одном из подходов к конструированию профессиональных проб / М.С. </a:t>
            </a:r>
            <a:r>
              <a:rPr lang="ru-RU" sz="1200" kern="1200" dirty="0" err="1" smtClean="0">
                <a:solidFill>
                  <a:schemeClr val="tx1"/>
                </a:solidFill>
                <a:effectLst/>
                <a:latin typeface="+mn-lt"/>
                <a:ea typeface="+mn-ea"/>
                <a:cs typeface="+mn-cs"/>
              </a:rPr>
              <a:t>Гуткин</a:t>
            </a:r>
            <a:r>
              <a:rPr lang="ru-RU" sz="1200" kern="1200" dirty="0" smtClean="0">
                <a:solidFill>
                  <a:schemeClr val="tx1"/>
                </a:solidFill>
                <a:effectLst/>
                <a:latin typeface="+mn-lt"/>
                <a:ea typeface="+mn-ea"/>
                <a:cs typeface="+mn-cs"/>
              </a:rPr>
              <a:t>, Г.Ф. Михальченко, А.В. Прудило // Школа-Труд-Профессия: тезисы </a:t>
            </a:r>
            <a:r>
              <a:rPr lang="ru-RU" sz="1200" kern="1200" dirty="0" err="1" smtClean="0">
                <a:solidFill>
                  <a:schemeClr val="tx1"/>
                </a:solidFill>
                <a:effectLst/>
                <a:latin typeface="+mn-lt"/>
                <a:ea typeface="+mn-ea"/>
                <a:cs typeface="+mn-cs"/>
              </a:rPr>
              <a:t>междунар</a:t>
            </a:r>
            <a:r>
              <a:rPr lang="ru-RU" sz="1200" kern="1200" dirty="0" smtClean="0">
                <a:solidFill>
                  <a:schemeClr val="tx1"/>
                </a:solidFill>
                <a:effectLst/>
                <a:latin typeface="+mn-lt"/>
                <a:ea typeface="+mn-ea"/>
                <a:cs typeface="+mn-cs"/>
              </a:rPr>
              <a:t>. семинара, программа ЮНЕСКО. – Ярославль, 1991. – 140 с.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13</a:t>
            </a:fld>
            <a:endParaRPr lang="ru-RU"/>
          </a:p>
        </p:txBody>
      </p:sp>
    </p:spTree>
    <p:extLst>
      <p:ext uri="{BB962C8B-B14F-4D97-AF65-F5344CB8AC3E}">
        <p14:creationId xmlns:p14="http://schemas.microsoft.com/office/powerpoint/2010/main" xmlns="" val="159125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i="1" kern="1200" dirty="0" smtClean="0">
                <a:solidFill>
                  <a:schemeClr val="tx1"/>
                </a:solidFill>
                <a:effectLst/>
                <a:latin typeface="+mn-lt"/>
                <a:ea typeface="+mn-ea"/>
                <a:cs typeface="+mn-cs"/>
              </a:rPr>
              <a:t>Технологический аспект</a:t>
            </a:r>
            <a:r>
              <a:rPr lang="ru-RU" sz="1200" kern="1200" dirty="0" smtClean="0">
                <a:solidFill>
                  <a:schemeClr val="tx1"/>
                </a:solidFill>
                <a:effectLst/>
                <a:latin typeface="+mn-lt"/>
                <a:ea typeface="+mn-ea"/>
                <a:cs typeface="+mn-cs"/>
              </a:rPr>
              <a:t> (исполнительский компонент) характеризует операционную сторону профессии, предполагает овладение обучающимися приёмами работы, орудиями труда, знаниями о последовательности воздействия на предмет труда с целью получения завершенного изделия. Он позволяет воспроизвести предметную сторону профессиональной деятельности, и получить ответы на вопросы: «Что? Как? В какой последовательности должны осуществляться действия, чтобы получить завершенный продукт деятельности?». Исполнительский компонент в профессиональной пробе предполагает выявление (формирование) у обучающихся практических умений действовать по определенно заданному алгоритму. Например, это может быть выполнение практической работы в соответствии с инструкцией.</a:t>
            </a:r>
          </a:p>
          <a:p>
            <a:r>
              <a:rPr lang="ru-RU" sz="1200" i="1" kern="1200" dirty="0" smtClean="0">
                <a:solidFill>
                  <a:schemeClr val="tx1"/>
                </a:solidFill>
                <a:effectLst/>
                <a:latin typeface="+mn-lt"/>
                <a:ea typeface="+mn-ea"/>
                <a:cs typeface="+mn-cs"/>
              </a:rPr>
              <a:t>Ситуативный аспект</a:t>
            </a:r>
            <a:r>
              <a:rPr lang="ru-RU" sz="1200" kern="1200" dirty="0" smtClean="0">
                <a:solidFill>
                  <a:schemeClr val="tx1"/>
                </a:solidFill>
                <a:effectLst/>
                <a:latin typeface="+mn-lt"/>
                <a:ea typeface="+mn-ea"/>
                <a:cs typeface="+mn-cs"/>
              </a:rPr>
              <a:t> (созидательный компонент) воспроизводит содержательную сторону профессиональной деятельности. Обучающийся должен определить, найти способ деятельности, который в наибольшей степени соответствует его природным данным и сложившимся у него формам поведения. Созидательный компонент профессиональной пробы предполагает развитие у обучающихся способностей к конструированию, исследовательской работе. Это могут быть работы, направленные на изготовление чертежей, эскизов, технологических карт, выбор материалов, деталей, а также предусматривающие модернизацию какой-либо конструкции. </a:t>
            </a:r>
          </a:p>
          <a:p>
            <a:r>
              <a:rPr lang="ru-RU" sz="1200" i="1" kern="1200" dirty="0" smtClean="0">
                <a:solidFill>
                  <a:schemeClr val="tx1"/>
                </a:solidFill>
                <a:effectLst/>
                <a:latin typeface="+mn-lt"/>
                <a:ea typeface="+mn-ea"/>
                <a:cs typeface="+mn-cs"/>
              </a:rPr>
              <a:t>Функциональный аспект</a:t>
            </a:r>
            <a:r>
              <a:rPr lang="ru-RU" sz="1200" kern="1200" dirty="0" smtClean="0">
                <a:solidFill>
                  <a:schemeClr val="tx1"/>
                </a:solidFill>
                <a:effectLst/>
                <a:latin typeface="+mn-lt"/>
                <a:ea typeface="+mn-ea"/>
                <a:cs typeface="+mn-cs"/>
              </a:rPr>
              <a:t> (творческий компонент) отражает динамическую сторону профессиональной деятельности, определяет успешность её освоения средствами, приемами и внутренними, компенсаторными механизмами обучающегося. Он фиксирует те функции и их показатели, которые должны быть достигнуты и проявлены в конкретном задании пробы. К творческому компоненту профессиональной пробы можно отнести содержание деятельности обучающегося, связанное с конструированием принципиально новых изделий, использованием новых методов решения поставленного задания и т. п.</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14</a:t>
            </a:fld>
            <a:endParaRPr lang="ru-RU"/>
          </a:p>
        </p:txBody>
      </p:sp>
    </p:spTree>
    <p:extLst>
      <p:ext uri="{BB962C8B-B14F-4D97-AF65-F5344CB8AC3E}">
        <p14:creationId xmlns:p14="http://schemas.microsoft.com/office/powerpoint/2010/main" xmlns="" val="4024268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15</a:t>
            </a:fld>
            <a:endParaRPr lang="ru-RU"/>
          </a:p>
        </p:txBody>
      </p:sp>
    </p:spTree>
    <p:extLst>
      <p:ext uri="{BB962C8B-B14F-4D97-AF65-F5344CB8AC3E}">
        <p14:creationId xmlns:p14="http://schemas.microsoft.com/office/powerpoint/2010/main" xmlns="" val="232622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16</a:t>
            </a:fld>
            <a:endParaRPr lang="ru-RU"/>
          </a:p>
        </p:txBody>
      </p:sp>
    </p:spTree>
    <p:extLst>
      <p:ext uri="{BB962C8B-B14F-4D97-AF65-F5344CB8AC3E}">
        <p14:creationId xmlns:p14="http://schemas.microsoft.com/office/powerpoint/2010/main" xmlns="" val="1520143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17</a:t>
            </a:fld>
            <a:endParaRPr lang="ru-RU"/>
          </a:p>
        </p:txBody>
      </p:sp>
    </p:spTree>
    <p:extLst>
      <p:ext uri="{BB962C8B-B14F-4D97-AF65-F5344CB8AC3E}">
        <p14:creationId xmlns:p14="http://schemas.microsoft.com/office/powerpoint/2010/main" xmlns="" val="378350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18</a:t>
            </a:fld>
            <a:endParaRPr lang="ru-RU"/>
          </a:p>
        </p:txBody>
      </p:sp>
    </p:spTree>
    <p:extLst>
      <p:ext uri="{BB962C8B-B14F-4D97-AF65-F5344CB8AC3E}">
        <p14:creationId xmlns:p14="http://schemas.microsoft.com/office/powerpoint/2010/main" xmlns="" val="2783568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Профессиональные пробы завершаются подведением итогов. Это может быть беседа, в ходе которой выясняется, изменились ли профессиональные намерения обучающихся, какие трудности и сомнения они испытывали при выполнении пробы. </a:t>
            </a:r>
          </a:p>
          <a:p>
            <a:r>
              <a:rPr lang="ru-RU" sz="1200" kern="1200" dirty="0" smtClean="0">
                <a:solidFill>
                  <a:schemeClr val="tx1"/>
                </a:solidFill>
                <a:effectLst/>
                <a:latin typeface="+mn-lt"/>
                <a:ea typeface="+mn-ea"/>
                <a:cs typeface="+mn-cs"/>
              </a:rPr>
              <a:t>При подведении итогов выполнения этапов или всей пробы в целом преподаватель подчеркивает, какие индивидуальные черты ученика не позволили ему выполнить задание на требуемом уровне (например, невнимательность, излишняя подвижность или пассивность и др.), и дает необходимые рекомендации. Если преподаватель сам испытывает затруднения при оценке, то за помощью ему следует обратиться к психологу. </a:t>
            </a:r>
          </a:p>
          <a:p>
            <a:r>
              <a:rPr lang="ru-RU" sz="1200" kern="1200" dirty="0" smtClean="0">
                <a:solidFill>
                  <a:schemeClr val="tx1"/>
                </a:solidFill>
                <a:effectLst/>
                <a:latin typeface="+mn-lt"/>
                <a:ea typeface="+mn-ea"/>
                <a:cs typeface="+mn-cs"/>
              </a:rPr>
              <a:t>Факторы, влияющие на продуктивность выполнения профессиональной пробы. В процессе выполнения профессиональных проб обучающиеся будут получать обширные сведения о деятельности различных специалистов, приобретут опыт соотнесения своих интересов, индивидуальных особенностей с требованиями интересующей профессии в конкретной практической деятельности. Таким образом, при организации и проведении профессиональных проб школьников необходимо учитывать субъективные и объективные факторы, влияющие на продуктивность их выполнения. </a:t>
            </a:r>
          </a:p>
          <a:p>
            <a:r>
              <a:rPr lang="ru-RU" sz="1200" kern="1200" dirty="0" smtClean="0">
                <a:solidFill>
                  <a:schemeClr val="tx1"/>
                </a:solidFill>
                <a:effectLst/>
                <a:latin typeface="+mn-lt"/>
                <a:ea typeface="+mn-ea"/>
                <a:cs typeface="+mn-cs"/>
              </a:rPr>
              <a:t>К субъективным факторам относятся факторы, определяющие индивидуальную психофизиологическую готовность школьников к выполнению профессиональных проб. Объективные факторы влияют на рациональный и качественный подход к реализации профессиональных проб.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21DC5FFF-2C45-45A9-AD9A-2EC737F8A467}" type="slidenum">
              <a:rPr lang="ru-RU" smtClean="0"/>
              <a:pPr/>
              <a:t>19</a:t>
            </a:fld>
            <a:endParaRPr lang="ru-RU"/>
          </a:p>
        </p:txBody>
      </p:sp>
    </p:spTree>
    <p:extLst>
      <p:ext uri="{BB962C8B-B14F-4D97-AF65-F5344CB8AC3E}">
        <p14:creationId xmlns:p14="http://schemas.microsoft.com/office/powerpoint/2010/main" xmlns="" val="416597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2</a:t>
            </a:fld>
            <a:endParaRPr lang="ru-RU"/>
          </a:p>
        </p:txBody>
      </p:sp>
    </p:spTree>
    <p:extLst>
      <p:ext uri="{BB962C8B-B14F-4D97-AF65-F5344CB8AC3E}">
        <p14:creationId xmlns:p14="http://schemas.microsoft.com/office/powerpoint/2010/main" xmlns="" val="42891397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Таким образом, в процессе выполнения профессиональных проб обучающиеся будут получать обширные сведения о деятельности различных специалистов, приобретут опыт соотнесения своих интересов, индивидуальных особенностей с требованиями интересующего профиля, что поможет им выбрать направление дальнейшего обучения. </a:t>
            </a:r>
          </a:p>
          <a:p>
            <a:r>
              <a:rPr lang="ru-RU" sz="1200" kern="1200" dirty="0" smtClean="0">
                <a:solidFill>
                  <a:schemeClr val="tx1"/>
                </a:solidFill>
                <a:effectLst/>
                <a:latin typeface="+mn-lt"/>
                <a:ea typeface="+mn-ea"/>
                <a:cs typeface="+mn-cs"/>
              </a:rPr>
              <a:t>По итогам выполнения профессиональных проб обучающиеся должны знать: </a:t>
            </a:r>
          </a:p>
          <a:p>
            <a:pPr lvl="0"/>
            <a:r>
              <a:rPr lang="ru-RU" sz="1200" kern="1200" dirty="0" smtClean="0">
                <a:solidFill>
                  <a:schemeClr val="tx1"/>
                </a:solidFill>
                <a:effectLst/>
                <a:latin typeface="+mn-lt"/>
                <a:ea typeface="+mn-ea"/>
                <a:cs typeface="+mn-cs"/>
              </a:rPr>
              <a:t>содержание, характер труда в определенной сфере деятельности, требования, предъявляемые к личностным и профессиональным качествам специалиста; o общие теоретические сведения, связанные с характером выполняемой пробы; o технологию выполнения профессиональной пробы; o правила безопасности труда, санитарии, гигиены; </a:t>
            </a:r>
          </a:p>
          <a:p>
            <a:pPr lvl="0"/>
            <a:r>
              <a:rPr lang="ru-RU" sz="1200" kern="1200" dirty="0" smtClean="0">
                <a:solidFill>
                  <a:schemeClr val="tx1"/>
                </a:solidFill>
                <a:effectLst/>
                <a:latin typeface="+mn-lt"/>
                <a:ea typeface="+mn-ea"/>
                <a:cs typeface="+mn-cs"/>
              </a:rPr>
              <a:t>основные материалы, инструменты, оборудование и правила их использования на примере профессиональной пробы. </a:t>
            </a:r>
          </a:p>
          <a:p>
            <a:r>
              <a:rPr lang="ru-RU" sz="1200" kern="1200" dirty="0" smtClean="0">
                <a:solidFill>
                  <a:schemeClr val="tx1"/>
                </a:solidFill>
                <a:effectLst/>
                <a:latin typeface="+mn-lt"/>
                <a:ea typeface="+mn-ea"/>
                <a:cs typeface="+mn-cs"/>
              </a:rPr>
              <a:t>Обучающийся должен уметь: </a:t>
            </a:r>
          </a:p>
          <a:p>
            <a:pPr lvl="0"/>
            <a:r>
              <a:rPr lang="ru-RU" sz="1200" kern="1200" dirty="0" smtClean="0">
                <a:solidFill>
                  <a:schemeClr val="tx1"/>
                </a:solidFill>
                <a:effectLst/>
                <a:latin typeface="+mn-lt"/>
                <a:ea typeface="+mn-ea"/>
                <a:cs typeface="+mn-cs"/>
              </a:rPr>
              <a:t>выполнять простейшие операции; пользоваться инструментом, материалом, документацией; </a:t>
            </a:r>
          </a:p>
          <a:p>
            <a:pPr lvl="0"/>
            <a:r>
              <a:rPr lang="ru-RU" sz="1200" kern="1200" dirty="0" smtClean="0">
                <a:solidFill>
                  <a:schemeClr val="tx1"/>
                </a:solidFill>
                <a:effectLst/>
                <a:latin typeface="+mn-lt"/>
                <a:ea typeface="+mn-ea"/>
                <a:cs typeface="+mn-cs"/>
              </a:rPr>
              <a:t>выполнять санитарно-гигиенические требования и правила безопасности труда; </a:t>
            </a:r>
          </a:p>
          <a:p>
            <a:pPr lvl="0"/>
            <a:r>
              <a:rPr lang="ru-RU" sz="1200" kern="1200" dirty="0" smtClean="0">
                <a:solidFill>
                  <a:schemeClr val="tx1"/>
                </a:solidFill>
                <a:effectLst/>
                <a:latin typeface="+mn-lt"/>
                <a:ea typeface="+mn-ea"/>
                <a:cs typeface="+mn-cs"/>
              </a:rPr>
              <a:t>соотносить свои индивидуальные особенности с профессиональными требованиями.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i="1" kern="1200" dirty="0" smtClean="0">
                <a:solidFill>
                  <a:schemeClr val="tx1"/>
                </a:solidFill>
                <a:effectLst/>
                <a:latin typeface="+mn-lt"/>
                <a:ea typeface="+mn-ea"/>
                <a:cs typeface="+mn-cs"/>
              </a:rPr>
              <a:t>Рефлексивно-коррекционный</a:t>
            </a:r>
            <a:r>
              <a:rPr lang="ru-RU" sz="1200" kern="1200" dirty="0" smtClean="0">
                <a:solidFill>
                  <a:schemeClr val="tx1"/>
                </a:solidFill>
                <a:effectLst/>
                <a:latin typeface="+mn-lt"/>
                <a:ea typeface="+mn-ea"/>
                <a:cs typeface="+mn-cs"/>
              </a:rPr>
              <a:t> этап характеризуется осмыслением результатов профессиональной пробы, оценкой (внешней) и самооценкой, выявлением проблем, корректированием (при необходимости) индивидуального образовательного маршрута. При подведении итогов выполнения пробы необходимо отметить положительные аспекты выполнения пробы, при необходимости подчеркнуть, какие индивидуальные черты ученика не позволили ему выполнить задание на должном уровне, даёт необходимые рекомендации. </a:t>
            </a:r>
          </a:p>
          <a:p>
            <a:r>
              <a:rPr lang="ru-RU" sz="1200" kern="1200" dirty="0" smtClean="0">
                <a:solidFill>
                  <a:schemeClr val="tx1"/>
                </a:solidFill>
                <a:effectLst/>
                <a:latin typeface="+mn-lt"/>
                <a:ea typeface="+mn-ea"/>
                <a:cs typeface="+mn-cs"/>
              </a:rPr>
              <a:t>По итогам профессиональных проб обучающийся заполняет «Отзыв о профессиональной пробе», где указывает своё отношение к профессиональной пробе и называет профессию, заинтересовавшую его (Приложение 2).</a:t>
            </a:r>
          </a:p>
          <a:p>
            <a:r>
              <a:rPr lang="ru-RU" sz="1200" kern="1200" dirty="0" smtClean="0">
                <a:solidFill>
                  <a:schemeClr val="tx1"/>
                </a:solidFill>
                <a:effectLst/>
                <a:latin typeface="+mn-lt"/>
                <a:ea typeface="+mn-ea"/>
                <a:cs typeface="+mn-cs"/>
              </a:rPr>
              <a:t>При прохождении профессиональных проб обучающийся заполняет технологическую карту профессиональной пробы. (Приложение 3) </a:t>
            </a:r>
          </a:p>
          <a:p>
            <a:r>
              <a:rPr lang="ru-RU" sz="1200" kern="1200" dirty="0" smtClean="0">
                <a:solidFill>
                  <a:schemeClr val="tx1"/>
                </a:solidFill>
                <a:effectLst/>
                <a:latin typeface="+mn-lt"/>
                <a:ea typeface="+mn-ea"/>
                <a:cs typeface="+mn-cs"/>
              </a:rPr>
              <a:t>При прохождении профильных проб обучающиеся заполняют оценочную карту профильной пробы (Приложение 4)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20</a:t>
            </a:fld>
            <a:endParaRPr lang="ru-RU"/>
          </a:p>
        </p:txBody>
      </p:sp>
    </p:spTree>
    <p:extLst>
      <p:ext uri="{BB962C8B-B14F-4D97-AF65-F5344CB8AC3E}">
        <p14:creationId xmlns:p14="http://schemas.microsoft.com/office/powerpoint/2010/main" xmlns="" val="352044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1" kern="1200" dirty="0" smtClean="0">
                <a:solidFill>
                  <a:schemeClr val="tx1"/>
                </a:solidFill>
                <a:effectLst/>
                <a:latin typeface="+mn-lt"/>
                <a:ea typeface="+mn-ea"/>
                <a:cs typeface="+mn-cs"/>
              </a:rPr>
              <a:t>Педагогические условия проведения профессиональных проб</a:t>
            </a:r>
            <a:r>
              <a:rPr lang="ru-RU" sz="1200" b="0" kern="1200" dirty="0" smtClean="0">
                <a:solidFill>
                  <a:schemeClr val="tx1"/>
                </a:solidFill>
                <a:effectLst/>
                <a:latin typeface="+mn-lt"/>
                <a:ea typeface="+mn-ea"/>
                <a:cs typeface="+mn-cs"/>
              </a:rPr>
              <a:t> </a:t>
            </a:r>
            <a:endParaRPr lang="ru-RU" sz="1200" b="1" kern="1200" dirty="0" smtClean="0">
              <a:solidFill>
                <a:schemeClr val="tx1"/>
              </a:solidFill>
              <a:effectLst/>
              <a:latin typeface="+mn-lt"/>
              <a:ea typeface="+mn-ea"/>
              <a:cs typeface="+mn-cs"/>
            </a:endParaRPr>
          </a:p>
          <a:p>
            <a:pPr marL="0" indent="0">
              <a:buFont typeface="+mj-lt"/>
              <a:buNone/>
            </a:pPr>
            <a:r>
              <a:rPr lang="ru-RU" sz="1200" kern="1200" dirty="0" smtClean="0">
                <a:solidFill>
                  <a:schemeClr val="tx1"/>
                </a:solidFill>
                <a:effectLst/>
                <a:latin typeface="+mn-lt"/>
                <a:ea typeface="+mn-ea"/>
                <a:cs typeface="+mn-cs"/>
              </a:rPr>
              <a:t>В процессе организации и проведения профессиональных проб необходимо предусматривать следующие педагогические условия: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Подготовка преподавателя (педагога, мастера) к проведению занятий по профессиональным пробам. </a:t>
            </a:r>
          </a:p>
          <a:p>
            <a:pPr marL="228600" indent="-228600">
              <a:buFont typeface="+mj-lt"/>
              <a:buAutoNum type="arabicPeriod"/>
            </a:pPr>
            <a:r>
              <a:rPr lang="ru-RU" sz="1200" kern="1200" dirty="0" smtClean="0">
                <a:solidFill>
                  <a:schemeClr val="tx1"/>
                </a:solidFill>
                <a:effectLst/>
                <a:latin typeface="+mn-lt"/>
                <a:ea typeface="+mn-ea"/>
                <a:cs typeface="+mn-cs"/>
              </a:rPr>
              <a:t>Необходимо тщательно подготовить дидактический материал: профессиограммы на профессии и специальности, с которыми обучающиеся будут знакомиться при выполнении профессиональных проб; классификации профессий для составления формул профессий и формул профессиональной деятельности школьников при выполнении заданий профессиональных проб; тестовые задания для выявления уровня подготовленности школьников и уровня развития их ПВК, комментарии специалистов к ним; наглядные пособия для демонстрации опытов, принципов действия, обеспечивающие усвоение школьниками предлагаемого учебного материала. </a:t>
            </a:r>
          </a:p>
          <a:p>
            <a:pPr marL="228600" indent="-228600">
              <a:buFont typeface="+mj-lt"/>
              <a:buAutoNum type="arabicPeriod"/>
            </a:pPr>
            <a:r>
              <a:rPr lang="ru-RU" sz="1200" kern="1200" dirty="0" smtClean="0">
                <a:solidFill>
                  <a:schemeClr val="tx1"/>
                </a:solidFill>
                <a:effectLst/>
                <a:latin typeface="+mn-lt"/>
                <a:ea typeface="+mn-ea"/>
                <a:cs typeface="+mn-cs"/>
              </a:rPr>
              <a:t>Преподаватель разрабатывает содержание профессиональных проб с выделением этапов, уровней сложности выполнения заданий; подобрать инструменты, технологическую документацию, оснастку для их выполнения; разработать критерии оценки выполнения профессиональных проб или их этапов. (При этом подходы к оцениванию результатов обучающихся могут быть различными – от традиционной пятибалльной системы оценок до выделения уровней качества выполнения заданий.)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Ознакомление школьников с требованиями профессий к специалистам и содержанием профессиональной деятельности, в сфере которой организуют пробы. Преподаватель знакомит обучающихся с предметами, средствами, целями, условиями, орудиями труда данной сферы деятельности. Школьники работают с профессиограммы, составляют формулы профессий в соответствии с принятыми или специально разработанными классификациями профессий.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Осуществление диагностического тестирования. </a:t>
            </a:r>
          </a:p>
          <a:p>
            <a:pPr marL="228600" indent="-228600">
              <a:buFont typeface="+mj-lt"/>
              <a:buAutoNum type="arabicPeriod"/>
            </a:pPr>
            <a:r>
              <a:rPr lang="ru-RU" sz="1200" kern="1200" dirty="0" smtClean="0">
                <a:solidFill>
                  <a:schemeClr val="tx1"/>
                </a:solidFill>
                <a:effectLst/>
                <a:latin typeface="+mn-lt"/>
                <a:ea typeface="+mn-ea"/>
                <a:cs typeface="+mn-cs"/>
              </a:rPr>
              <a:t>Диагностика способствует в ходе выполнения профессиональных проб самостоятельному сравнению требований, предъявляемых профессией к человеку, его индивидуальным возможностям. Подбор тестов, их содержание и диагностическая ценность должны быть обоснованы и согласованы с психологами. Тщательно разработаны инструкции к проведению диагностического тестирования.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Выявление профессиональных намерений обучающихся и их опыта в конкретной сфере деятельности. Это позволяет получить представление об интересах обучающихся, уровне их знаний, опыте в определенной сфере профессиональной деятельности; определить уровень подготовленности школьников к выполнению заданий различной сложности. </a:t>
            </a:r>
          </a:p>
          <a:p>
            <a:pPr marL="228600" lvl="0" indent="-228600" fontAlgn="base">
              <a:buFont typeface="+mj-lt"/>
              <a:buAutoNum type="arabicPeriod"/>
            </a:pPr>
            <a:r>
              <a:rPr lang="ru-RU" sz="1200" u="none" strike="noStrike" kern="1200" dirty="0" smtClean="0">
                <a:solidFill>
                  <a:schemeClr val="tx1"/>
                </a:solidFill>
                <a:effectLst/>
                <a:latin typeface="+mn-lt"/>
                <a:ea typeface="+mn-ea"/>
                <a:cs typeface="+mn-cs"/>
              </a:rPr>
              <a:t>Ознакомление обучающихся с содержанием профессиональных проб и организацией их выполнения.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21</a:t>
            </a:fld>
            <a:endParaRPr lang="ru-RU"/>
          </a:p>
        </p:txBody>
      </p:sp>
    </p:spTree>
    <p:extLst>
      <p:ext uri="{BB962C8B-B14F-4D97-AF65-F5344CB8AC3E}">
        <p14:creationId xmlns:p14="http://schemas.microsoft.com/office/powerpoint/2010/main" xmlns="" val="3509044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Профессиональные пробы в профориентации являются эффективным способом формирования профессионального самоопределения обучающихся. Более того, организация и проведение профессиональных проб на базе учреждений среднего профессионального и высшего образования позволит решить проблему привлечения обучающихся к освоению рабочих профессий, что, в свою очередь, создаст условия для урегулирования дисбаланса между спросом современного рынка труда и предложением рынка образовательных услуг. Через практическую деятельность в рамках профессиональной пробы у обучающихся формируется способность к принятию осознанного профессионального выбора и успешной реализации себя в будущей профессии.</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22</a:t>
            </a:fld>
            <a:endParaRPr lang="ru-RU"/>
          </a:p>
        </p:txBody>
      </p:sp>
    </p:spTree>
    <p:extLst>
      <p:ext uri="{BB962C8B-B14F-4D97-AF65-F5344CB8AC3E}">
        <p14:creationId xmlns:p14="http://schemas.microsoft.com/office/powerpoint/2010/main" xmlns="" val="4132451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23</a:t>
            </a:fld>
            <a:endParaRPr lang="ru-RU"/>
          </a:p>
        </p:txBody>
      </p:sp>
    </p:spTree>
    <p:extLst>
      <p:ext uri="{BB962C8B-B14F-4D97-AF65-F5344CB8AC3E}">
        <p14:creationId xmlns:p14="http://schemas.microsoft.com/office/powerpoint/2010/main" xmlns="" val="2514930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400" kern="1200" dirty="0" smtClean="0">
                <a:solidFill>
                  <a:schemeClr val="tx1"/>
                </a:solidFill>
                <a:effectLst/>
                <a:latin typeface="+mn-lt"/>
                <a:ea typeface="+mn-ea"/>
                <a:cs typeface="+mn-cs"/>
              </a:rPr>
              <a:t>В последнее десятилетние получила развитие и поддержку государства проблема профессионального самоопределения российских школьников. Президент России Владимир Путин в ходе Прямой линии 16 апреля 2015 года заявил, что профориентацией молодежи следует заниматься на самой ранней стадии, ещё в школе. О проблеме профессионального самоопределения Глава государства размышлял в Послании Федеральному собранию (декабрь 2013 г.). На заседании Госсовета по вопросам образования в России 23 декабря 2015 года В. В. Путин обратил внимание на значение профессиональной ориентации в профессиональной подготовке школьников</a:t>
            </a:r>
            <a:endParaRPr lang="ru-RU" sz="1400"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3</a:t>
            </a:fld>
            <a:endParaRPr lang="ru-RU"/>
          </a:p>
        </p:txBody>
      </p:sp>
    </p:spTree>
    <p:extLst>
      <p:ext uri="{BB962C8B-B14F-4D97-AF65-F5344CB8AC3E}">
        <p14:creationId xmlns:p14="http://schemas.microsoft.com/office/powerpoint/2010/main" xmlns="" val="979948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4</a:t>
            </a:fld>
            <a:endParaRPr lang="ru-RU"/>
          </a:p>
        </p:txBody>
      </p:sp>
    </p:spTree>
    <p:extLst>
      <p:ext uri="{BB962C8B-B14F-4D97-AF65-F5344CB8AC3E}">
        <p14:creationId xmlns:p14="http://schemas.microsoft.com/office/powerpoint/2010/main" xmlns="" val="3528643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5</a:t>
            </a:fld>
            <a:endParaRPr lang="ru-RU"/>
          </a:p>
        </p:txBody>
      </p:sp>
    </p:spTree>
    <p:extLst>
      <p:ext uri="{BB962C8B-B14F-4D97-AF65-F5344CB8AC3E}">
        <p14:creationId xmlns:p14="http://schemas.microsoft.com/office/powerpoint/2010/main" xmlns="" val="67889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1DC5FFF-2C45-45A9-AD9A-2EC737F8A467}" type="slidenum">
              <a:rPr lang="ru-RU" smtClean="0"/>
              <a:pPr/>
              <a:t>6</a:t>
            </a:fld>
            <a:endParaRPr lang="ru-RU"/>
          </a:p>
        </p:txBody>
      </p:sp>
    </p:spTree>
    <p:extLst>
      <p:ext uri="{BB962C8B-B14F-4D97-AF65-F5344CB8AC3E}">
        <p14:creationId xmlns:p14="http://schemas.microsoft.com/office/powerpoint/2010/main" xmlns="" val="269130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Кузбасская школа профессиональной ориентации</a:t>
            </a:r>
            <a:r>
              <a:rPr lang="ru-RU" baseline="0" dirty="0" smtClean="0"/>
              <a:t> (свыше 50 лет):</a:t>
            </a:r>
          </a:p>
          <a:p>
            <a:r>
              <a:rPr lang="ru-RU" baseline="0" dirty="0" smtClean="0"/>
              <a:t>Н.Н. Чистяков</a:t>
            </a:r>
          </a:p>
          <a:p>
            <a:r>
              <a:rPr lang="ru-RU" baseline="0" dirty="0" smtClean="0"/>
              <a:t>Н.Я. Канторович</a:t>
            </a:r>
          </a:p>
          <a:p>
            <a:r>
              <a:rPr lang="ru-RU" baseline="0" dirty="0" smtClean="0"/>
              <a:t>Н. Э. Касаткина</a:t>
            </a:r>
          </a:p>
          <a:p>
            <a:r>
              <a:rPr lang="ru-RU" baseline="0" dirty="0" smtClean="0"/>
              <a:t>Т. И. Шалавина</a:t>
            </a:r>
          </a:p>
          <a:p>
            <a:r>
              <a:rPr lang="ru-RU" baseline="0" dirty="0" smtClean="0"/>
              <a:t>С.Н. Чистякова и другие</a:t>
            </a:r>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7</a:t>
            </a:fld>
            <a:endParaRPr lang="ru-RU"/>
          </a:p>
        </p:txBody>
      </p:sp>
    </p:spTree>
    <p:extLst>
      <p:ext uri="{BB962C8B-B14F-4D97-AF65-F5344CB8AC3E}">
        <p14:creationId xmlns:p14="http://schemas.microsoft.com/office/powerpoint/2010/main" xmlns="" val="3753830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Профориентация нацелена на формирование профессионального самоопределения личности</a:t>
            </a:r>
            <a:r>
              <a:rPr lang="ru-RU" baseline="0" dirty="0" smtClean="0"/>
              <a:t>  на разных возрастных этапах  и подготовку ее к профессиональной карьере.</a:t>
            </a:r>
          </a:p>
          <a:p>
            <a:endParaRPr lang="ru-RU" baseline="0" dirty="0" smtClean="0"/>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8</a:t>
            </a:fld>
            <a:endParaRPr lang="ru-RU"/>
          </a:p>
        </p:txBody>
      </p:sp>
    </p:spTree>
    <p:extLst>
      <p:ext uri="{BB962C8B-B14F-4D97-AF65-F5344CB8AC3E}">
        <p14:creationId xmlns:p14="http://schemas.microsoft.com/office/powerpoint/2010/main" xmlns="" val="448491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Профессиональное самоопределение рассматривается как результат процесса формирования у обучающихся внутренней готовности к осознанному и самостоятельному построению, корректировке и реализации своего развития, самостоятельного нахождения личностно-значимых смыслов в конкретной профессиональной деятельности. Одним из оптимальных способов организации профессионального самоопределения является организация профессиональных проб обучающихся.  </a:t>
            </a:r>
          </a:p>
          <a:p>
            <a:endParaRPr lang="ru-RU" dirty="0"/>
          </a:p>
        </p:txBody>
      </p:sp>
      <p:sp>
        <p:nvSpPr>
          <p:cNvPr id="4" name="Номер слайда 3"/>
          <p:cNvSpPr>
            <a:spLocks noGrp="1"/>
          </p:cNvSpPr>
          <p:nvPr>
            <p:ph type="sldNum" sz="quarter" idx="10"/>
          </p:nvPr>
        </p:nvSpPr>
        <p:spPr/>
        <p:txBody>
          <a:bodyPr/>
          <a:lstStyle/>
          <a:p>
            <a:fld id="{21DC5FFF-2C45-45A9-AD9A-2EC737F8A467}" type="slidenum">
              <a:rPr lang="ru-RU" smtClean="0"/>
              <a:pPr/>
              <a:t>9</a:t>
            </a:fld>
            <a:endParaRPr lang="ru-RU"/>
          </a:p>
        </p:txBody>
      </p:sp>
    </p:spTree>
    <p:extLst>
      <p:ext uri="{BB962C8B-B14F-4D97-AF65-F5344CB8AC3E}">
        <p14:creationId xmlns:p14="http://schemas.microsoft.com/office/powerpoint/2010/main" xmlns="" val="3509709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76A064-7DDB-493D-A140-1CE11F153059}"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F76A064-7DDB-493D-A140-1CE11F15305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76A064-7DDB-493D-A140-1CE11F153059}"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E61FCFC-F077-431F-A731-627A95169AAB}" type="datetimeFigureOut">
              <a:rPr lang="ru-RU" smtClean="0"/>
              <a:pPr/>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F76A064-7DDB-493D-A140-1CE11F153059}"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E61FCFC-F077-431F-A731-627A95169AAB}" type="datetimeFigureOut">
              <a:rPr lang="ru-RU" smtClean="0"/>
              <a:pPr/>
              <a:t>14.03.2017</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F76A064-7DDB-493D-A140-1CE11F153059}" type="slidenum">
              <a:rPr lang="ru-RU" smtClean="0"/>
              <a:pPr/>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package" Target="../embeddings/_________Microsoft_Office_Word1.docx"/></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476672"/>
            <a:ext cx="6838528" cy="2903636"/>
          </a:xfrm>
        </p:spPr>
        <p:txBody>
          <a:bodyPr>
            <a:normAutofit fontScale="90000"/>
          </a:bodyPr>
          <a:lstStyle/>
          <a:p>
            <a:r>
              <a:rPr lang="ru-RU" sz="5300" b="1" dirty="0">
                <a:solidFill>
                  <a:schemeClr val="accent6">
                    <a:lumMod val="50000"/>
                  </a:schemeClr>
                </a:solidFill>
              </a:rPr>
              <a:t>ПРОФЕССИОНАЛЬНАЯ ПРОБА:</a:t>
            </a:r>
            <a:r>
              <a:rPr lang="ru-RU" sz="5300" dirty="0">
                <a:solidFill>
                  <a:schemeClr val="accent6">
                    <a:lumMod val="50000"/>
                  </a:schemeClr>
                </a:solidFill>
              </a:rPr>
              <a:t/>
            </a:r>
            <a:br>
              <a:rPr lang="ru-RU" sz="5300" dirty="0">
                <a:solidFill>
                  <a:schemeClr val="accent6">
                    <a:lumMod val="50000"/>
                  </a:schemeClr>
                </a:solidFill>
              </a:rPr>
            </a:br>
            <a:r>
              <a:rPr lang="ru-RU" b="1" dirty="0">
                <a:solidFill>
                  <a:schemeClr val="accent6">
                    <a:lumMod val="50000"/>
                  </a:schemeClr>
                </a:solidFill>
              </a:rPr>
              <a:t>ПРОЕКТИРОВАНИЕ И ТЕХНОЛОГИЯ </a:t>
            </a:r>
            <a:r>
              <a:rPr lang="ru-RU" b="1" dirty="0" smtClean="0">
                <a:solidFill>
                  <a:schemeClr val="accent6">
                    <a:lumMod val="50000"/>
                  </a:schemeClr>
                </a:solidFill>
              </a:rPr>
              <a:t>ПРОВЕДЕНИЯ</a:t>
            </a:r>
            <a:endParaRPr lang="ru-RU" dirty="0">
              <a:solidFill>
                <a:schemeClr val="accent6">
                  <a:lumMod val="50000"/>
                </a:schemeClr>
              </a:solidFill>
            </a:endParaRPr>
          </a:p>
        </p:txBody>
      </p:sp>
      <p:sp>
        <p:nvSpPr>
          <p:cNvPr id="3" name="Подзаголовок 2"/>
          <p:cNvSpPr>
            <a:spLocks noGrp="1"/>
          </p:cNvSpPr>
          <p:nvPr>
            <p:ph type="subTitle" idx="1"/>
          </p:nvPr>
        </p:nvSpPr>
        <p:spPr>
          <a:xfrm>
            <a:off x="1371600" y="3556000"/>
            <a:ext cx="6872808" cy="2177255"/>
          </a:xfrm>
        </p:spPr>
        <p:txBody>
          <a:bodyPr>
            <a:normAutofit fontScale="92500" lnSpcReduction="10000"/>
          </a:bodyPr>
          <a:lstStyle/>
          <a:p>
            <a:r>
              <a:rPr lang="ru-RU" sz="2800" b="1" dirty="0" err="1">
                <a:solidFill>
                  <a:schemeClr val="accent6">
                    <a:lumMod val="50000"/>
                  </a:schemeClr>
                </a:solidFill>
              </a:rPr>
              <a:t>Елькина</a:t>
            </a:r>
            <a:r>
              <a:rPr lang="ru-RU" sz="2800" b="1" dirty="0">
                <a:solidFill>
                  <a:schemeClr val="accent6">
                    <a:lumMod val="50000"/>
                  </a:schemeClr>
                </a:solidFill>
              </a:rPr>
              <a:t> Ольга Юрьевна, </a:t>
            </a:r>
          </a:p>
          <a:p>
            <a:r>
              <a:rPr lang="ru-RU" sz="2800" dirty="0">
                <a:solidFill>
                  <a:schemeClr val="accent6">
                    <a:lumMod val="50000"/>
                  </a:schemeClr>
                </a:solidFill>
              </a:rPr>
              <a:t>д-р </a:t>
            </a:r>
            <a:r>
              <a:rPr lang="ru-RU" sz="2800" dirty="0" err="1">
                <a:solidFill>
                  <a:schemeClr val="accent6">
                    <a:lumMod val="50000"/>
                  </a:schemeClr>
                </a:solidFill>
              </a:rPr>
              <a:t>пед</a:t>
            </a:r>
            <a:r>
              <a:rPr lang="ru-RU" sz="2800" dirty="0">
                <a:solidFill>
                  <a:schemeClr val="accent6">
                    <a:lumMod val="50000"/>
                  </a:schemeClr>
                </a:solidFill>
              </a:rPr>
              <a:t>. наук, профессор,</a:t>
            </a:r>
          </a:p>
          <a:p>
            <a:r>
              <a:rPr lang="ru-RU" sz="2800" dirty="0">
                <a:solidFill>
                  <a:schemeClr val="accent6">
                    <a:lumMod val="50000"/>
                  </a:schemeClr>
                </a:solidFill>
              </a:rPr>
              <a:t>зам. директора – руководитель Центра педагогического образования </a:t>
            </a:r>
            <a:r>
              <a:rPr lang="ru-RU" sz="2800" dirty="0" smtClean="0">
                <a:solidFill>
                  <a:schemeClr val="accent6">
                    <a:lumMod val="50000"/>
                  </a:schemeClr>
                </a:solidFill>
              </a:rPr>
              <a:t>НФИ </a:t>
            </a:r>
            <a:r>
              <a:rPr lang="ru-RU" sz="2800" dirty="0" err="1">
                <a:solidFill>
                  <a:schemeClr val="accent6">
                    <a:lumMod val="50000"/>
                  </a:schemeClr>
                </a:solidFill>
              </a:rPr>
              <a:t>КемГУ</a:t>
            </a:r>
            <a:r>
              <a:rPr lang="ru-RU" sz="2800" dirty="0">
                <a:solidFill>
                  <a:schemeClr val="accent6">
                    <a:lumMod val="50000"/>
                  </a:schemeClr>
                </a:solidFill>
              </a:rPr>
              <a:t>, </a:t>
            </a:r>
            <a:r>
              <a:rPr lang="ru-RU" sz="2800">
                <a:solidFill>
                  <a:schemeClr val="accent6">
                    <a:lumMod val="50000"/>
                  </a:schemeClr>
                </a:solidFill>
              </a:rPr>
              <a:t>профессор </a:t>
            </a:r>
            <a:r>
              <a:rPr lang="ru-RU" sz="2800" smtClean="0">
                <a:solidFill>
                  <a:schemeClr val="accent6">
                    <a:lumMod val="50000"/>
                  </a:schemeClr>
                </a:solidFill>
              </a:rPr>
              <a:t>РА О</a:t>
            </a:r>
            <a:endParaRPr lang="ru-RU" sz="2800" dirty="0">
              <a:solidFill>
                <a:schemeClr val="accent6">
                  <a:lumMod val="50000"/>
                </a:schemeClr>
              </a:solidFill>
            </a:endParaRPr>
          </a:p>
          <a:p>
            <a:endParaRPr lang="ru-RU"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431" y="260648"/>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682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051720" y="609600"/>
            <a:ext cx="6101680" cy="1143000"/>
          </a:xfrm>
        </p:spPr>
        <p:txBody>
          <a:bodyPr>
            <a:normAutofit fontScale="90000"/>
          </a:bodyPr>
          <a:lstStyle/>
          <a:p>
            <a:pPr eaLnBrk="1" hangingPunct="1"/>
            <a:r>
              <a:rPr lang="ru-RU" altLang="ru-RU" sz="4000" b="1" dirty="0" smtClean="0">
                <a:solidFill>
                  <a:schemeClr val="accent6">
                    <a:lumMod val="50000"/>
                  </a:schemeClr>
                </a:solidFill>
              </a:rPr>
              <a:t>Профессиональная проба </a:t>
            </a:r>
            <a:r>
              <a:rPr lang="ru-RU" altLang="ru-RU" sz="4000" dirty="0" smtClean="0">
                <a:solidFill>
                  <a:schemeClr val="folHlink"/>
                </a:solidFill>
              </a:rPr>
              <a:t>–</a:t>
            </a:r>
          </a:p>
        </p:txBody>
      </p:sp>
      <p:sp>
        <p:nvSpPr>
          <p:cNvPr id="6147" name="Rectangle 3"/>
          <p:cNvSpPr>
            <a:spLocks noGrp="1" noChangeArrowheads="1"/>
          </p:cNvSpPr>
          <p:nvPr>
            <p:ph type="body" idx="1"/>
          </p:nvPr>
        </p:nvSpPr>
        <p:spPr>
          <a:xfrm>
            <a:off x="330095" y="1991593"/>
            <a:ext cx="7950305" cy="4134570"/>
          </a:xfrm>
        </p:spPr>
        <p:txBody>
          <a:bodyPr/>
          <a:lstStyle/>
          <a:p>
            <a:pPr eaLnBrk="1" hangingPunct="1">
              <a:buFontTx/>
              <a:buNone/>
            </a:pPr>
            <a:r>
              <a:rPr lang="ru-RU" altLang="ru-RU" dirty="0" smtClean="0"/>
              <a:t>   </a:t>
            </a:r>
            <a:r>
              <a:rPr lang="ru-RU" altLang="ru-RU" sz="3600" b="1" dirty="0" smtClean="0">
                <a:solidFill>
                  <a:schemeClr val="accent6">
                    <a:lumMod val="50000"/>
                  </a:schemeClr>
                </a:solidFill>
              </a:rPr>
              <a:t>своеобразная проверка, моделирующая элементы конкретного вида профессиональной деятельности, способствующая сознательному, обоснованному выбору профессии</a:t>
            </a:r>
            <a:r>
              <a:rPr lang="ru-RU" altLang="ru-RU" sz="3600" b="1" dirty="0" smtClean="0"/>
              <a:t>.</a:t>
            </a:r>
            <a:endParaRPr lang="ru-RU" altLang="ru-RU" b="1"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2347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07704" y="338328"/>
            <a:ext cx="6779096" cy="1252728"/>
          </a:xfrm>
        </p:spPr>
        <p:txBody>
          <a:bodyPr/>
          <a:lstStyle/>
          <a:p>
            <a:pPr eaLnBrk="1" hangingPunct="1"/>
            <a:r>
              <a:rPr lang="ru-RU" altLang="ru-RU" sz="3600" b="1" dirty="0" smtClean="0">
                <a:solidFill>
                  <a:schemeClr val="accent6">
                    <a:lumMod val="50000"/>
                  </a:schemeClr>
                </a:solidFill>
              </a:rPr>
              <a:t>«Слагаемые </a:t>
            </a:r>
            <a:br>
              <a:rPr lang="ru-RU" altLang="ru-RU" sz="3600" b="1" dirty="0" smtClean="0">
                <a:solidFill>
                  <a:schemeClr val="accent6">
                    <a:lumMod val="50000"/>
                  </a:schemeClr>
                </a:solidFill>
              </a:rPr>
            </a:br>
            <a:r>
              <a:rPr lang="ru-RU" altLang="ru-RU" sz="3600" b="1" dirty="0" smtClean="0">
                <a:solidFill>
                  <a:schemeClr val="accent6">
                    <a:lumMod val="50000"/>
                  </a:schemeClr>
                </a:solidFill>
              </a:rPr>
              <a:t>профессиональной пробы»</a:t>
            </a:r>
          </a:p>
        </p:txBody>
      </p:sp>
      <p:sp>
        <p:nvSpPr>
          <p:cNvPr id="7171" name="Rectangle 3"/>
          <p:cNvSpPr>
            <a:spLocks noGrp="1" noChangeArrowheads="1"/>
          </p:cNvSpPr>
          <p:nvPr>
            <p:ph type="body" idx="1"/>
          </p:nvPr>
        </p:nvSpPr>
        <p:spPr>
          <a:xfrm>
            <a:off x="467544" y="2132856"/>
            <a:ext cx="8352927" cy="3993307"/>
          </a:xfrm>
        </p:spPr>
        <p:txBody>
          <a:bodyPr>
            <a:noAutofit/>
          </a:bodyPr>
          <a:lstStyle/>
          <a:p>
            <a:pPr eaLnBrk="1" hangingPunct="1"/>
            <a:r>
              <a:rPr lang="ru-RU" altLang="ru-RU" sz="3200" b="1" dirty="0" smtClean="0">
                <a:solidFill>
                  <a:schemeClr val="accent6">
                    <a:lumMod val="50000"/>
                  </a:schemeClr>
                </a:solidFill>
              </a:rPr>
              <a:t>Представление о себе, своих качествах и особенностях (Образ «Я»);</a:t>
            </a:r>
          </a:p>
          <a:p>
            <a:pPr eaLnBrk="1" hangingPunct="1"/>
            <a:r>
              <a:rPr lang="ru-RU" altLang="ru-RU" sz="3200" b="1" dirty="0" smtClean="0">
                <a:solidFill>
                  <a:schemeClr val="accent6">
                    <a:lumMod val="50000"/>
                  </a:schemeClr>
                </a:solidFill>
              </a:rPr>
              <a:t>Представления о будущей профессии («Образ профессии»);</a:t>
            </a:r>
          </a:p>
          <a:p>
            <a:pPr eaLnBrk="1" hangingPunct="1"/>
            <a:r>
              <a:rPr lang="ru-RU" altLang="ru-RU" sz="3200" b="1" dirty="0" smtClean="0">
                <a:solidFill>
                  <a:schemeClr val="accent6">
                    <a:lumMod val="50000"/>
                  </a:schemeClr>
                </a:solidFill>
              </a:rPr>
              <a:t>Соотнесение Образа «Я» с «Образом профессии» - практическая проба сил.</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1427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051720" y="338328"/>
            <a:ext cx="6635080" cy="1252728"/>
          </a:xfrm>
        </p:spPr>
        <p:txBody>
          <a:bodyPr>
            <a:noAutofit/>
          </a:bodyPr>
          <a:lstStyle/>
          <a:p>
            <a:pPr eaLnBrk="1" hangingPunct="1"/>
            <a:r>
              <a:rPr lang="ru-RU" altLang="ru-RU" sz="4000" b="1" dirty="0" smtClean="0">
                <a:solidFill>
                  <a:schemeClr val="accent6">
                    <a:lumMod val="50000"/>
                  </a:schemeClr>
                </a:solidFill>
              </a:rPr>
              <a:t>Этапы профессиональной пробы:</a:t>
            </a:r>
          </a:p>
        </p:txBody>
      </p:sp>
      <p:sp>
        <p:nvSpPr>
          <p:cNvPr id="8195" name="Rectangle 3"/>
          <p:cNvSpPr>
            <a:spLocks noGrp="1" noChangeArrowheads="1"/>
          </p:cNvSpPr>
          <p:nvPr>
            <p:ph type="body" idx="1"/>
          </p:nvPr>
        </p:nvSpPr>
        <p:spPr>
          <a:xfrm>
            <a:off x="330096" y="2060848"/>
            <a:ext cx="8490376" cy="4026760"/>
          </a:xfrm>
        </p:spPr>
        <p:txBody>
          <a:bodyPr>
            <a:noAutofit/>
          </a:bodyPr>
          <a:lstStyle/>
          <a:p>
            <a:pPr eaLnBrk="1" hangingPunct="1"/>
            <a:r>
              <a:rPr lang="ru-RU" altLang="ru-RU" sz="3600" b="1" dirty="0" smtClean="0">
                <a:solidFill>
                  <a:schemeClr val="accent6">
                    <a:lumMod val="50000"/>
                  </a:schemeClr>
                </a:solidFill>
              </a:rPr>
              <a:t>подготовительный,</a:t>
            </a:r>
            <a:r>
              <a:rPr lang="ru-RU" altLang="ru-RU" sz="3600" dirty="0" smtClean="0">
                <a:solidFill>
                  <a:schemeClr val="accent6">
                    <a:lumMod val="50000"/>
                  </a:schemeClr>
                </a:solidFill>
              </a:rPr>
              <a:t> включающий диагностическую и обучающую части; </a:t>
            </a:r>
          </a:p>
          <a:p>
            <a:pPr eaLnBrk="1" hangingPunct="1"/>
            <a:r>
              <a:rPr lang="ru-RU" altLang="ru-RU" sz="3600" b="1" dirty="0" smtClean="0">
                <a:solidFill>
                  <a:schemeClr val="accent6">
                    <a:lumMod val="50000"/>
                  </a:schemeClr>
                </a:solidFill>
              </a:rPr>
              <a:t>практический</a:t>
            </a:r>
            <a:r>
              <a:rPr lang="ru-RU" altLang="ru-RU" sz="3600" dirty="0" smtClean="0">
                <a:solidFill>
                  <a:schemeClr val="accent6">
                    <a:lumMod val="50000"/>
                  </a:schemeClr>
                </a:solidFill>
              </a:rPr>
              <a:t>, предполагающий задания трех направлений (технологического, ситуативного, функционального) и трех уровней сложности.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62483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07704" y="152400"/>
            <a:ext cx="5864696" cy="1143000"/>
          </a:xfrm>
        </p:spPr>
        <p:txBody>
          <a:bodyPr>
            <a:normAutofit fontScale="90000"/>
          </a:bodyPr>
          <a:lstStyle/>
          <a:p>
            <a:pPr eaLnBrk="1" hangingPunct="1"/>
            <a:r>
              <a:rPr lang="ru-RU" altLang="ru-RU" sz="4000" b="1" dirty="0" smtClean="0">
                <a:solidFill>
                  <a:schemeClr val="accent6">
                    <a:lumMod val="50000"/>
                  </a:schemeClr>
                </a:solidFill>
              </a:rPr>
              <a:t>Подготовительный этап профессиональной пробы:</a:t>
            </a:r>
          </a:p>
        </p:txBody>
      </p:sp>
      <p:sp>
        <p:nvSpPr>
          <p:cNvPr id="9219" name="Rectangle 3"/>
          <p:cNvSpPr>
            <a:spLocks noGrp="1" noChangeArrowheads="1"/>
          </p:cNvSpPr>
          <p:nvPr>
            <p:ph type="body" idx="1"/>
          </p:nvPr>
        </p:nvSpPr>
        <p:spPr>
          <a:xfrm>
            <a:off x="395536" y="1340768"/>
            <a:ext cx="8496944" cy="5040560"/>
          </a:xfrm>
        </p:spPr>
        <p:txBody>
          <a:bodyPr>
            <a:normAutofit fontScale="92500" lnSpcReduction="10000"/>
          </a:bodyPr>
          <a:lstStyle/>
          <a:p>
            <a:pPr marL="0" indent="0" algn="ctr" eaLnBrk="1" hangingPunct="1">
              <a:spcBef>
                <a:spcPct val="0"/>
              </a:spcBef>
              <a:buNone/>
            </a:pPr>
            <a:r>
              <a:rPr lang="ru-RU" altLang="ru-RU" sz="3200" b="1" i="1" dirty="0" smtClean="0">
                <a:solidFill>
                  <a:schemeClr val="accent6">
                    <a:lumMod val="50000"/>
                  </a:schemeClr>
                </a:solidFill>
              </a:rPr>
              <a:t>1. Диагностическая часть</a:t>
            </a:r>
            <a:r>
              <a:rPr lang="ru-RU" altLang="ru-RU" sz="3200" dirty="0" smtClean="0">
                <a:solidFill>
                  <a:schemeClr val="accent6">
                    <a:lumMod val="50000"/>
                  </a:schemeClr>
                </a:solidFill>
              </a:rPr>
              <a:t> – </a:t>
            </a:r>
          </a:p>
          <a:p>
            <a:pPr marL="0" indent="0" algn="ctr" eaLnBrk="1" hangingPunct="1">
              <a:spcBef>
                <a:spcPct val="0"/>
              </a:spcBef>
              <a:buNone/>
            </a:pPr>
            <a:r>
              <a:rPr lang="ru-RU" altLang="ru-RU" sz="3200" dirty="0" smtClean="0">
                <a:solidFill>
                  <a:schemeClr val="accent6">
                    <a:lumMod val="50000"/>
                  </a:schemeClr>
                </a:solidFill>
              </a:rPr>
              <a:t>определение готовности школьников к выполнению пробы </a:t>
            </a:r>
          </a:p>
          <a:p>
            <a:pPr marL="609600" indent="-609600" eaLnBrk="1" hangingPunct="1">
              <a:spcBef>
                <a:spcPct val="0"/>
              </a:spcBef>
              <a:buFontTx/>
              <a:buNone/>
            </a:pPr>
            <a:r>
              <a:rPr lang="ru-RU" altLang="ru-RU" sz="1800" b="1" dirty="0" smtClean="0">
                <a:solidFill>
                  <a:schemeClr val="accent6">
                    <a:lumMod val="50000"/>
                  </a:schemeClr>
                </a:solidFill>
              </a:rPr>
              <a:t>Пример: </a:t>
            </a:r>
          </a:p>
          <a:p>
            <a:pPr marL="609600" indent="-609600" eaLnBrk="1" hangingPunct="1">
              <a:spcBef>
                <a:spcPct val="0"/>
              </a:spcBef>
              <a:buFontTx/>
              <a:buNone/>
            </a:pPr>
            <a:r>
              <a:rPr lang="ru-RU" altLang="ru-RU" sz="1800" b="1" dirty="0" smtClean="0">
                <a:solidFill>
                  <a:schemeClr val="accent6">
                    <a:lumMod val="50000"/>
                  </a:schemeClr>
                </a:solidFill>
              </a:rPr>
              <a:t>	Определение уровня подготовки школьников к выполнению профессиональной пробы «Актер драматического театра» предполагает </a:t>
            </a:r>
            <a:r>
              <a:rPr lang="ru-RU" altLang="ru-RU" sz="1800" dirty="0" smtClean="0">
                <a:solidFill>
                  <a:schemeClr val="accent6">
                    <a:lumMod val="50000"/>
                  </a:schemeClr>
                </a:solidFill>
              </a:rPr>
              <a:t>выявление профессионально важных качеств актера драматического театра: </a:t>
            </a:r>
          </a:p>
          <a:p>
            <a:pPr marL="609600" indent="-609600" eaLnBrk="1" hangingPunct="1">
              <a:spcBef>
                <a:spcPct val="0"/>
              </a:spcBef>
              <a:buFontTx/>
              <a:buNone/>
            </a:pPr>
            <a:r>
              <a:rPr lang="ru-RU" altLang="ru-RU" sz="1800" dirty="0" smtClean="0">
                <a:solidFill>
                  <a:schemeClr val="accent6">
                    <a:lumMod val="50000"/>
                  </a:schemeClr>
                </a:solidFill>
              </a:rPr>
              <a:t>	- владение голосом, выразительной мимикой, пантомимикой;</a:t>
            </a:r>
          </a:p>
          <a:p>
            <a:pPr marL="609600" indent="-609600" eaLnBrk="1" hangingPunct="1">
              <a:spcBef>
                <a:spcPct val="0"/>
              </a:spcBef>
              <a:buFontTx/>
              <a:buNone/>
            </a:pPr>
            <a:r>
              <a:rPr lang="ru-RU" altLang="ru-RU" sz="1800" dirty="0" smtClean="0">
                <a:solidFill>
                  <a:schemeClr val="accent6">
                    <a:lumMod val="50000"/>
                  </a:schemeClr>
                </a:solidFill>
              </a:rPr>
              <a:t>	- творческое воображение; </a:t>
            </a:r>
          </a:p>
          <a:p>
            <a:pPr marL="609600" indent="-609600" eaLnBrk="1" hangingPunct="1">
              <a:spcBef>
                <a:spcPct val="0"/>
              </a:spcBef>
              <a:buFontTx/>
              <a:buNone/>
            </a:pPr>
            <a:r>
              <a:rPr lang="ru-RU" altLang="ru-RU" sz="1800" dirty="0" smtClean="0">
                <a:solidFill>
                  <a:schemeClr val="accent6">
                    <a:lumMod val="50000"/>
                  </a:schemeClr>
                </a:solidFill>
              </a:rPr>
              <a:t>	- умение войти в образ героя и посредством игры вызвать переживание зрителей. </a:t>
            </a:r>
          </a:p>
          <a:p>
            <a:pPr marL="609600" indent="-609600" eaLnBrk="1" hangingPunct="1">
              <a:spcBef>
                <a:spcPct val="0"/>
              </a:spcBef>
              <a:buFontTx/>
              <a:buNone/>
            </a:pPr>
            <a:endParaRPr lang="ru-RU" altLang="ru-RU" sz="1800" dirty="0" smtClean="0">
              <a:solidFill>
                <a:schemeClr val="accent6">
                  <a:lumMod val="50000"/>
                </a:schemeClr>
              </a:solidFill>
            </a:endParaRPr>
          </a:p>
          <a:p>
            <a:pPr marL="0" indent="0" algn="ctr" eaLnBrk="1" hangingPunct="1">
              <a:spcBef>
                <a:spcPct val="0"/>
              </a:spcBef>
              <a:buNone/>
            </a:pPr>
            <a:r>
              <a:rPr lang="ru-RU" altLang="ru-RU" sz="3200" b="1" i="1" dirty="0" smtClean="0">
                <a:solidFill>
                  <a:schemeClr val="accent6">
                    <a:lumMod val="50000"/>
                  </a:schemeClr>
                </a:solidFill>
              </a:rPr>
              <a:t>2. Обучающая часть</a:t>
            </a:r>
            <a:r>
              <a:rPr lang="ru-RU" altLang="ru-RU" sz="3200" dirty="0" smtClean="0">
                <a:solidFill>
                  <a:schemeClr val="accent6">
                    <a:lumMod val="50000"/>
                  </a:schemeClr>
                </a:solidFill>
              </a:rPr>
              <a:t> – </a:t>
            </a:r>
          </a:p>
          <a:p>
            <a:pPr marL="0" indent="0" algn="ctr" eaLnBrk="1" hangingPunct="1">
              <a:spcBef>
                <a:spcPct val="0"/>
              </a:spcBef>
              <a:buNone/>
            </a:pPr>
            <a:r>
              <a:rPr lang="ru-RU" altLang="ru-RU" sz="3200" dirty="0" smtClean="0">
                <a:solidFill>
                  <a:schemeClr val="accent6">
                    <a:lumMod val="50000"/>
                  </a:schemeClr>
                </a:solidFill>
              </a:rPr>
              <a:t>получение представлений о профессии: </a:t>
            </a:r>
          </a:p>
          <a:p>
            <a:pPr marL="609600" indent="-609600" eaLnBrk="1" hangingPunct="1">
              <a:lnSpc>
                <a:spcPct val="80000"/>
              </a:lnSpc>
              <a:spcBef>
                <a:spcPct val="0"/>
              </a:spcBef>
              <a:buFontTx/>
              <a:buNone/>
            </a:pPr>
            <a:r>
              <a:rPr lang="ru-RU" altLang="ru-RU" sz="2800" dirty="0" smtClean="0">
                <a:solidFill>
                  <a:schemeClr val="accent6">
                    <a:lumMod val="50000"/>
                  </a:schemeClr>
                </a:solidFill>
              </a:rPr>
              <a:t>	- </a:t>
            </a:r>
            <a:r>
              <a:rPr lang="ru-RU" altLang="ru-RU" sz="2000" dirty="0" smtClean="0">
                <a:solidFill>
                  <a:schemeClr val="accent6">
                    <a:lumMod val="50000"/>
                  </a:schemeClr>
                </a:solidFill>
              </a:rPr>
              <a:t>освоение теоретических знаний;</a:t>
            </a:r>
          </a:p>
          <a:p>
            <a:pPr marL="609600" indent="-609600" eaLnBrk="1" hangingPunct="1">
              <a:lnSpc>
                <a:spcPct val="80000"/>
              </a:lnSpc>
              <a:spcBef>
                <a:spcPct val="0"/>
              </a:spcBef>
              <a:buFontTx/>
              <a:buNone/>
            </a:pPr>
            <a:r>
              <a:rPr lang="ru-RU" altLang="ru-RU" sz="2000" dirty="0" smtClean="0">
                <a:solidFill>
                  <a:schemeClr val="accent6">
                    <a:lumMod val="50000"/>
                  </a:schemeClr>
                </a:solidFill>
              </a:rPr>
              <a:t>          -  приобретение практических умений и способов действий.</a:t>
            </a:r>
            <a:r>
              <a:rPr lang="ru-RU" altLang="ru-RU" sz="3200" dirty="0" smtClean="0">
                <a:solidFill>
                  <a:schemeClr val="accent6">
                    <a:lumMod val="50000"/>
                  </a:schemeClr>
                </a:solidFill>
              </a:rPr>
              <a:t> </a:t>
            </a:r>
            <a:endParaRPr lang="ru-RU" altLang="ru-RU" sz="2000" b="1" dirty="0" smtClean="0">
              <a:solidFill>
                <a:schemeClr val="accent6">
                  <a:lumMod val="5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095" y="332656"/>
            <a:ext cx="1433593" cy="14335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215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89032" y="338328"/>
            <a:ext cx="6697768" cy="1252728"/>
          </a:xfrm>
        </p:spPr>
        <p:txBody>
          <a:bodyPr>
            <a:noAutofit/>
          </a:bodyPr>
          <a:lstStyle/>
          <a:p>
            <a:pPr eaLnBrk="1" hangingPunct="1"/>
            <a:r>
              <a:rPr lang="ru-RU" altLang="ru-RU" sz="4000" b="1" dirty="0" smtClean="0">
                <a:solidFill>
                  <a:schemeClr val="accent6">
                    <a:lumMod val="50000"/>
                  </a:schemeClr>
                </a:solidFill>
              </a:rPr>
              <a:t>Практический этап профессиональной пробы </a:t>
            </a:r>
          </a:p>
        </p:txBody>
      </p:sp>
      <p:sp>
        <p:nvSpPr>
          <p:cNvPr id="10243" name="Rectangle 3"/>
          <p:cNvSpPr>
            <a:spLocks noGrp="1" noChangeArrowheads="1"/>
          </p:cNvSpPr>
          <p:nvPr>
            <p:ph type="body" idx="1"/>
          </p:nvPr>
        </p:nvSpPr>
        <p:spPr>
          <a:xfrm>
            <a:off x="330095" y="1556792"/>
            <a:ext cx="8490377" cy="5040560"/>
          </a:xfrm>
        </p:spPr>
        <p:txBody>
          <a:bodyPr>
            <a:noAutofit/>
          </a:bodyPr>
          <a:lstStyle/>
          <a:p>
            <a:pPr algn="ctr" eaLnBrk="1" hangingPunct="1">
              <a:lnSpc>
                <a:spcPct val="80000"/>
              </a:lnSpc>
              <a:buFontTx/>
              <a:buNone/>
            </a:pPr>
            <a:r>
              <a:rPr lang="ru-RU" altLang="ru-RU" b="1" dirty="0" smtClean="0">
                <a:solidFill>
                  <a:schemeClr val="accent6">
                    <a:lumMod val="50000"/>
                  </a:schemeClr>
                </a:solidFill>
              </a:rPr>
              <a:t>Компоненты:</a:t>
            </a:r>
          </a:p>
          <a:p>
            <a:pPr eaLnBrk="1" hangingPunct="1">
              <a:lnSpc>
                <a:spcPct val="80000"/>
              </a:lnSpc>
            </a:pPr>
            <a:r>
              <a:rPr lang="ru-RU" altLang="ru-RU" b="1" dirty="0" smtClean="0">
                <a:solidFill>
                  <a:schemeClr val="accent6">
                    <a:lumMod val="50000"/>
                  </a:schemeClr>
                </a:solidFill>
              </a:rPr>
              <a:t>технологический</a:t>
            </a:r>
            <a:r>
              <a:rPr lang="ru-RU" altLang="ru-RU" dirty="0" smtClean="0">
                <a:solidFill>
                  <a:schemeClr val="accent6">
                    <a:lumMod val="50000"/>
                  </a:schemeClr>
                </a:solidFill>
              </a:rPr>
              <a:t> предполагает овладение школьниками способов применения орудий труда, применяемых в данной профессии, и воспроизведение предметной стороны профессиональной деятельности.</a:t>
            </a:r>
          </a:p>
          <a:p>
            <a:pPr eaLnBrk="1" hangingPunct="1">
              <a:lnSpc>
                <a:spcPct val="80000"/>
              </a:lnSpc>
              <a:buFontTx/>
              <a:buNone/>
            </a:pPr>
            <a:endParaRPr lang="ru-RU" altLang="ru-RU" dirty="0" smtClean="0">
              <a:solidFill>
                <a:schemeClr val="accent6">
                  <a:lumMod val="50000"/>
                </a:schemeClr>
              </a:solidFill>
            </a:endParaRPr>
          </a:p>
          <a:p>
            <a:pPr eaLnBrk="1" hangingPunct="1">
              <a:lnSpc>
                <a:spcPct val="80000"/>
              </a:lnSpc>
            </a:pPr>
            <a:r>
              <a:rPr lang="ru-RU" altLang="ru-RU" b="1" dirty="0" smtClean="0">
                <a:solidFill>
                  <a:schemeClr val="accent6">
                    <a:lumMod val="50000"/>
                  </a:schemeClr>
                </a:solidFill>
              </a:rPr>
              <a:t>ситуативный</a:t>
            </a:r>
            <a:r>
              <a:rPr lang="ru-RU" altLang="ru-RU" dirty="0" smtClean="0">
                <a:solidFill>
                  <a:schemeClr val="accent6">
                    <a:lumMod val="50000"/>
                  </a:schemeClr>
                </a:solidFill>
              </a:rPr>
              <a:t> воспроизводит содержание профессиональной деятельности, задействует накопленный опыт и знания, приобретенные в ходе подготовке к пробе;</a:t>
            </a:r>
          </a:p>
          <a:p>
            <a:pPr eaLnBrk="1" hangingPunct="1">
              <a:lnSpc>
                <a:spcPct val="80000"/>
              </a:lnSpc>
              <a:buFontTx/>
              <a:buNone/>
            </a:pPr>
            <a:endParaRPr lang="ru-RU" altLang="ru-RU" dirty="0" smtClean="0">
              <a:solidFill>
                <a:schemeClr val="accent6">
                  <a:lumMod val="50000"/>
                </a:schemeClr>
              </a:solidFill>
            </a:endParaRPr>
          </a:p>
          <a:p>
            <a:pPr eaLnBrk="1" hangingPunct="1">
              <a:lnSpc>
                <a:spcPct val="80000"/>
              </a:lnSpc>
            </a:pPr>
            <a:r>
              <a:rPr lang="ru-RU" altLang="ru-RU" b="1" dirty="0" smtClean="0">
                <a:solidFill>
                  <a:schemeClr val="accent6">
                    <a:lumMod val="50000"/>
                  </a:schemeClr>
                </a:solidFill>
              </a:rPr>
              <a:t>функциональный</a:t>
            </a:r>
            <a:r>
              <a:rPr lang="ru-RU" altLang="ru-RU" dirty="0" smtClean="0">
                <a:solidFill>
                  <a:schemeClr val="accent6">
                    <a:lumMod val="50000"/>
                  </a:schemeClr>
                </a:solidFill>
              </a:rPr>
              <a:t> моделирует профессиональную деятельность, актуализирует проблему выбора профессии, позволяет проявить собственное мотивационно-ценностное отношение к данному виду труда.</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2479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051720" y="338328"/>
            <a:ext cx="6635080" cy="1252728"/>
          </a:xfrm>
        </p:spPr>
        <p:txBody>
          <a:bodyPr>
            <a:normAutofit fontScale="90000"/>
          </a:bodyPr>
          <a:lstStyle/>
          <a:p>
            <a:pPr eaLnBrk="1" hangingPunct="1"/>
            <a:r>
              <a:rPr lang="ru-RU" altLang="ru-RU" sz="4000" b="1" dirty="0" smtClean="0">
                <a:solidFill>
                  <a:schemeClr val="folHlink"/>
                </a:solidFill>
              </a:rPr>
              <a:t>Практический этап профессиональной пробы</a:t>
            </a:r>
          </a:p>
        </p:txBody>
      </p:sp>
      <p:sp>
        <p:nvSpPr>
          <p:cNvPr id="11267" name="Rectangle 3"/>
          <p:cNvSpPr>
            <a:spLocks noGrp="1" noChangeArrowheads="1"/>
          </p:cNvSpPr>
          <p:nvPr>
            <p:ph type="body" idx="1"/>
          </p:nvPr>
        </p:nvSpPr>
        <p:spPr>
          <a:xfrm>
            <a:off x="611559" y="1991592"/>
            <a:ext cx="8064897" cy="4461743"/>
          </a:xfrm>
        </p:spPr>
        <p:txBody>
          <a:bodyPr>
            <a:noAutofit/>
          </a:bodyPr>
          <a:lstStyle/>
          <a:p>
            <a:pPr marL="609600" indent="-609600" eaLnBrk="1" hangingPunct="1">
              <a:lnSpc>
                <a:spcPct val="80000"/>
              </a:lnSpc>
              <a:buFontTx/>
              <a:buNone/>
            </a:pPr>
            <a:r>
              <a:rPr lang="ru-RU" altLang="ru-RU" sz="3200" b="1" dirty="0" smtClean="0">
                <a:solidFill>
                  <a:schemeClr val="accent6">
                    <a:lumMod val="50000"/>
                  </a:schemeClr>
                </a:solidFill>
              </a:rPr>
              <a:t>Уровни сложности</a:t>
            </a:r>
            <a:r>
              <a:rPr lang="ru-RU" altLang="ru-RU" dirty="0" smtClean="0">
                <a:solidFill>
                  <a:schemeClr val="accent6">
                    <a:lumMod val="50000"/>
                  </a:schemeClr>
                </a:solidFill>
              </a:rPr>
              <a:t>  отличаются:</a:t>
            </a:r>
          </a:p>
          <a:p>
            <a:pPr marL="609600" indent="-609600" algn="ctr" eaLnBrk="1" hangingPunct="1">
              <a:lnSpc>
                <a:spcPct val="80000"/>
              </a:lnSpc>
            </a:pPr>
            <a:r>
              <a:rPr lang="ru-RU" altLang="ru-RU" b="1" i="1" dirty="0" smtClean="0">
                <a:solidFill>
                  <a:schemeClr val="accent6">
                    <a:lumMod val="50000"/>
                  </a:schemeClr>
                </a:solidFill>
              </a:rPr>
              <a:t>по характеру деятельности:</a:t>
            </a:r>
          </a:p>
          <a:p>
            <a:pPr marL="609600" indent="-609600" eaLnBrk="1" hangingPunct="1">
              <a:lnSpc>
                <a:spcPct val="80000"/>
              </a:lnSpc>
            </a:pPr>
            <a:r>
              <a:rPr lang="ru-RU" altLang="ru-RU" b="1" dirty="0" smtClean="0">
                <a:solidFill>
                  <a:schemeClr val="accent6">
                    <a:lumMod val="50000"/>
                  </a:schemeClr>
                </a:solidFill>
              </a:rPr>
              <a:t>первый уровень </a:t>
            </a:r>
            <a:r>
              <a:rPr lang="ru-RU" altLang="ru-RU" dirty="0" smtClean="0">
                <a:solidFill>
                  <a:schemeClr val="accent6">
                    <a:lumMod val="50000"/>
                  </a:schemeClr>
                </a:solidFill>
              </a:rPr>
              <a:t>– репродуктивный, который востребует умения на уровне исполнителя;</a:t>
            </a:r>
          </a:p>
          <a:p>
            <a:pPr marL="609600" indent="-609600" eaLnBrk="1" hangingPunct="1">
              <a:lnSpc>
                <a:spcPct val="80000"/>
              </a:lnSpc>
            </a:pPr>
            <a:r>
              <a:rPr lang="ru-RU" altLang="ru-RU" b="1" dirty="0" smtClean="0">
                <a:solidFill>
                  <a:schemeClr val="accent6">
                    <a:lumMod val="50000"/>
                  </a:schemeClr>
                </a:solidFill>
              </a:rPr>
              <a:t>второй уровень </a:t>
            </a:r>
            <a:r>
              <a:rPr lang="ru-RU" altLang="ru-RU" dirty="0" smtClean="0">
                <a:solidFill>
                  <a:schemeClr val="accent6">
                    <a:lumMod val="50000"/>
                  </a:schemeClr>
                </a:solidFill>
              </a:rPr>
              <a:t>– </a:t>
            </a:r>
            <a:r>
              <a:rPr lang="ru-RU" altLang="ru-RU" dirty="0" err="1" smtClean="0">
                <a:solidFill>
                  <a:schemeClr val="accent6">
                    <a:lumMod val="50000"/>
                  </a:schemeClr>
                </a:solidFill>
              </a:rPr>
              <a:t>исполнительско</a:t>
            </a:r>
            <a:r>
              <a:rPr lang="ru-RU" altLang="ru-RU" dirty="0" smtClean="0">
                <a:solidFill>
                  <a:schemeClr val="accent6">
                    <a:lumMod val="50000"/>
                  </a:schemeClr>
                </a:solidFill>
              </a:rPr>
              <a:t>-творческий;</a:t>
            </a:r>
          </a:p>
          <a:p>
            <a:pPr marL="609600" indent="-609600" eaLnBrk="1" hangingPunct="1">
              <a:lnSpc>
                <a:spcPct val="80000"/>
              </a:lnSpc>
            </a:pPr>
            <a:r>
              <a:rPr lang="ru-RU" altLang="ru-RU" b="1" dirty="0" smtClean="0">
                <a:solidFill>
                  <a:schemeClr val="accent6">
                    <a:lumMod val="50000"/>
                  </a:schemeClr>
                </a:solidFill>
              </a:rPr>
              <a:t>третий уровень </a:t>
            </a:r>
            <a:r>
              <a:rPr lang="ru-RU" altLang="ru-RU" dirty="0" smtClean="0">
                <a:solidFill>
                  <a:schemeClr val="accent6">
                    <a:lumMod val="50000"/>
                  </a:schemeClr>
                </a:solidFill>
              </a:rPr>
              <a:t>– творческий;  </a:t>
            </a:r>
          </a:p>
          <a:p>
            <a:pPr marL="609600" indent="-609600" algn="ctr" eaLnBrk="1" hangingPunct="1">
              <a:lnSpc>
                <a:spcPct val="80000"/>
              </a:lnSpc>
            </a:pPr>
            <a:r>
              <a:rPr lang="ru-RU" altLang="ru-RU" b="1" i="1" dirty="0" smtClean="0">
                <a:solidFill>
                  <a:schemeClr val="accent6">
                    <a:lumMod val="50000"/>
                  </a:schemeClr>
                </a:solidFill>
              </a:rPr>
              <a:t>по наличию проблемных ситуаций:</a:t>
            </a:r>
          </a:p>
          <a:p>
            <a:pPr marL="609600" indent="-609600" eaLnBrk="1" hangingPunct="1">
              <a:lnSpc>
                <a:spcPct val="80000"/>
              </a:lnSpc>
            </a:pPr>
            <a:r>
              <a:rPr lang="ru-RU" altLang="ru-RU" b="1" dirty="0" smtClean="0">
                <a:solidFill>
                  <a:schemeClr val="accent6">
                    <a:lumMod val="50000"/>
                  </a:schemeClr>
                </a:solidFill>
              </a:rPr>
              <a:t>первый уровень </a:t>
            </a:r>
            <a:r>
              <a:rPr lang="ru-RU" altLang="ru-RU" dirty="0" smtClean="0">
                <a:solidFill>
                  <a:schemeClr val="accent6">
                    <a:lumMod val="50000"/>
                  </a:schemeClr>
                </a:solidFill>
              </a:rPr>
              <a:t>– отсутствие проблемы или ситуации выбора;</a:t>
            </a:r>
          </a:p>
          <a:p>
            <a:pPr marL="609600" indent="-609600" eaLnBrk="1" hangingPunct="1">
              <a:lnSpc>
                <a:spcPct val="80000"/>
              </a:lnSpc>
            </a:pPr>
            <a:r>
              <a:rPr lang="ru-RU" altLang="ru-RU" b="1" dirty="0" smtClean="0">
                <a:solidFill>
                  <a:schemeClr val="accent6">
                    <a:lumMod val="50000"/>
                  </a:schemeClr>
                </a:solidFill>
              </a:rPr>
              <a:t>второй уровень </a:t>
            </a:r>
            <a:r>
              <a:rPr lang="ru-RU" altLang="ru-RU" dirty="0" smtClean="0">
                <a:solidFill>
                  <a:schemeClr val="accent6">
                    <a:lumMod val="50000"/>
                  </a:schemeClr>
                </a:solidFill>
              </a:rPr>
              <a:t>– включение школьника в ситуацию выбора;</a:t>
            </a:r>
          </a:p>
          <a:p>
            <a:pPr marL="609600" indent="-609600" eaLnBrk="1" hangingPunct="1">
              <a:lnSpc>
                <a:spcPct val="80000"/>
              </a:lnSpc>
            </a:pPr>
            <a:r>
              <a:rPr lang="ru-RU" altLang="ru-RU" b="1" dirty="0" smtClean="0">
                <a:solidFill>
                  <a:schemeClr val="accent6">
                    <a:lumMod val="50000"/>
                  </a:schemeClr>
                </a:solidFill>
              </a:rPr>
              <a:t>третий уровень </a:t>
            </a:r>
            <a:r>
              <a:rPr lang="ru-RU" altLang="ru-RU" dirty="0" smtClean="0">
                <a:solidFill>
                  <a:schemeClr val="accent6">
                    <a:lumMod val="50000"/>
                  </a:schemeClr>
                </a:solidFill>
              </a:rPr>
              <a:t>– самостоятельное решение проблемы.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0095"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0341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3" y="1340768"/>
            <a:ext cx="8136905" cy="4785395"/>
          </a:xfrm>
        </p:spPr>
        <p:txBody>
          <a:bodyPr>
            <a:normAutofit fontScale="85000" lnSpcReduction="20000"/>
          </a:bodyPr>
          <a:lstStyle/>
          <a:p>
            <a:r>
              <a:rPr lang="ru-RU" dirty="0"/>
              <a:t> </a:t>
            </a:r>
          </a:p>
          <a:p>
            <a:r>
              <a:rPr lang="ru-RU" dirty="0" smtClean="0"/>
              <a:t> </a:t>
            </a:r>
            <a:endParaRPr lang="ru-RU" dirty="0"/>
          </a:p>
          <a:p>
            <a:pPr marL="0" indent="0" algn="just">
              <a:buNone/>
            </a:pPr>
            <a:r>
              <a:rPr lang="ru-RU" dirty="0">
                <a:solidFill>
                  <a:schemeClr val="accent6">
                    <a:lumMod val="50000"/>
                  </a:schemeClr>
                </a:solidFill>
              </a:rPr>
              <a:t>Профессиональная проба направлена на выявление у школьников склонностей к работе с детьми, к педагогической деятельности. </a:t>
            </a:r>
          </a:p>
          <a:p>
            <a:pPr marL="0" indent="0" algn="just">
              <a:buNone/>
            </a:pPr>
            <a:r>
              <a:rPr lang="ru-RU" b="1" dirty="0">
                <a:solidFill>
                  <a:schemeClr val="accent6">
                    <a:lumMod val="50000"/>
                  </a:schemeClr>
                </a:solidFill>
              </a:rPr>
              <a:t>Цель программы: </a:t>
            </a:r>
            <a:r>
              <a:rPr lang="ru-RU" dirty="0">
                <a:solidFill>
                  <a:schemeClr val="accent6">
                    <a:lumMod val="50000"/>
                  </a:schemeClr>
                </a:solidFill>
              </a:rPr>
              <a:t>актуализация процесса профессионального самоопределения, выявление индивидуальных возможностей и способностей школьников к работе с детьми. </a:t>
            </a:r>
          </a:p>
          <a:p>
            <a:pPr marL="0" indent="0" algn="just">
              <a:buNone/>
            </a:pPr>
            <a:r>
              <a:rPr lang="ru-RU" b="1" dirty="0">
                <a:solidFill>
                  <a:schemeClr val="accent6">
                    <a:lumMod val="50000"/>
                  </a:schemeClr>
                </a:solidFill>
              </a:rPr>
              <a:t>Задачи: </a:t>
            </a:r>
          </a:p>
          <a:p>
            <a:pPr marL="0" lvl="0" indent="0" algn="just" fontAlgn="base">
              <a:buNone/>
            </a:pPr>
            <a:r>
              <a:rPr lang="ru-RU" dirty="0">
                <a:solidFill>
                  <a:schemeClr val="accent6">
                    <a:lumMod val="50000"/>
                  </a:schemeClr>
                </a:solidFill>
              </a:rPr>
              <a:t>передача обучающимся сведений о сфере профессиональной деятельности человек-человек; </a:t>
            </a:r>
          </a:p>
          <a:p>
            <a:pPr marL="0" lvl="0" indent="0" algn="just" fontAlgn="base">
              <a:buNone/>
            </a:pPr>
            <a:r>
              <a:rPr lang="ru-RU" dirty="0">
                <a:solidFill>
                  <a:schemeClr val="accent6">
                    <a:lumMod val="50000"/>
                  </a:schemeClr>
                </a:solidFill>
              </a:rPr>
              <a:t>формирование интереса к педагогической деятельности и начальных знаний и </a:t>
            </a:r>
            <a:r>
              <a:rPr lang="ru-RU" dirty="0" smtClean="0">
                <a:solidFill>
                  <a:schemeClr val="accent6">
                    <a:lumMod val="50000"/>
                  </a:schemeClr>
                </a:solidFill>
              </a:rPr>
              <a:t>умений</a:t>
            </a:r>
            <a:r>
              <a:rPr lang="ru-RU" dirty="0">
                <a:solidFill>
                  <a:schemeClr val="accent6">
                    <a:lumMod val="50000"/>
                  </a:schemeClr>
                </a:solidFill>
              </a:rPr>
              <a:t>, необходимых при работе с детьми. </a:t>
            </a:r>
          </a:p>
          <a:p>
            <a:pPr marL="0" indent="0" algn="just">
              <a:buNone/>
            </a:pPr>
            <a:r>
              <a:rPr lang="ru-RU" b="1" dirty="0">
                <a:solidFill>
                  <a:schemeClr val="accent6">
                    <a:lumMod val="50000"/>
                  </a:schemeClr>
                </a:solidFill>
              </a:rPr>
              <a:t>Диагностики: </a:t>
            </a:r>
          </a:p>
          <a:p>
            <a:pPr marL="0" lvl="0" indent="0" algn="just" fontAlgn="base">
              <a:buNone/>
            </a:pPr>
            <a:r>
              <a:rPr lang="ru-RU" dirty="0">
                <a:solidFill>
                  <a:schemeClr val="accent6">
                    <a:lumMod val="50000"/>
                  </a:schemeClr>
                </a:solidFill>
              </a:rPr>
              <a:t>методика КОС </a:t>
            </a:r>
          </a:p>
          <a:p>
            <a:pPr marL="0" lvl="0" indent="0" algn="just" fontAlgn="base">
              <a:buNone/>
            </a:pPr>
            <a:r>
              <a:rPr lang="ru-RU" dirty="0">
                <a:solidFill>
                  <a:schemeClr val="accent6">
                    <a:lumMod val="50000"/>
                  </a:schemeClr>
                </a:solidFill>
              </a:rPr>
              <a:t>тест </a:t>
            </a:r>
            <a:r>
              <a:rPr lang="ru-RU" dirty="0" err="1">
                <a:solidFill>
                  <a:schemeClr val="accent6">
                    <a:lumMod val="50000"/>
                  </a:schemeClr>
                </a:solidFill>
              </a:rPr>
              <a:t>Мюнстенберга</a:t>
            </a:r>
            <a:r>
              <a:rPr lang="ru-RU" dirty="0">
                <a:solidFill>
                  <a:schemeClr val="accent6">
                    <a:lumMod val="50000"/>
                  </a:schemeClr>
                </a:solidFill>
              </a:rPr>
              <a:t> </a:t>
            </a:r>
          </a:p>
          <a:p>
            <a:pPr marL="0" lvl="0" indent="0" algn="just" fontAlgn="base">
              <a:buNone/>
            </a:pPr>
            <a:r>
              <a:rPr lang="ru-RU" dirty="0">
                <a:solidFill>
                  <a:schemeClr val="accent6">
                    <a:lumMod val="50000"/>
                  </a:schemeClr>
                </a:solidFill>
              </a:rPr>
              <a:t>тест на произвольную память </a:t>
            </a:r>
          </a:p>
          <a:p>
            <a:endParaRPr lang="ru-RU" dirty="0"/>
          </a:p>
        </p:txBody>
      </p:sp>
      <p:sp>
        <p:nvSpPr>
          <p:cNvPr id="3" name="Заголовок 2"/>
          <p:cNvSpPr>
            <a:spLocks noGrp="1"/>
          </p:cNvSpPr>
          <p:nvPr>
            <p:ph type="title"/>
          </p:nvPr>
        </p:nvSpPr>
        <p:spPr>
          <a:xfrm>
            <a:off x="2126480" y="338328"/>
            <a:ext cx="6560319" cy="1146456"/>
          </a:xfrm>
        </p:spPr>
        <p:txBody>
          <a:bodyPr>
            <a:normAutofit fontScale="90000"/>
          </a:bodyPr>
          <a:lstStyle/>
          <a:p>
            <a:r>
              <a:rPr lang="ru-RU" sz="3100" b="1" dirty="0" smtClean="0">
                <a:solidFill>
                  <a:schemeClr val="accent6">
                    <a:lumMod val="50000"/>
                  </a:schemeClr>
                </a:solidFill>
              </a:rPr>
              <a:t/>
            </a:r>
            <a:br>
              <a:rPr lang="ru-RU" sz="3100" b="1" dirty="0" smtClean="0">
                <a:solidFill>
                  <a:schemeClr val="accent6">
                    <a:lumMod val="50000"/>
                  </a:schemeClr>
                </a:solidFill>
              </a:rPr>
            </a:br>
            <a:r>
              <a:rPr lang="ru-RU" sz="3100" b="1" dirty="0" smtClean="0">
                <a:solidFill>
                  <a:schemeClr val="accent6">
                    <a:lumMod val="50000"/>
                  </a:schemeClr>
                </a:solidFill>
              </a:rPr>
              <a:t>Профессиональная </a:t>
            </a:r>
            <a:r>
              <a:rPr lang="ru-RU" sz="3100" b="1" dirty="0">
                <a:solidFill>
                  <a:schemeClr val="accent6">
                    <a:lumMod val="50000"/>
                  </a:schemeClr>
                </a:solidFill>
              </a:rPr>
              <a:t>проба </a:t>
            </a:r>
            <a:r>
              <a:rPr lang="ru-RU" sz="3100" b="1" dirty="0" smtClean="0">
                <a:solidFill>
                  <a:schemeClr val="accent6">
                    <a:lumMod val="50000"/>
                  </a:schemeClr>
                </a:solidFill>
              </a:rPr>
              <a:t/>
            </a:r>
            <a:br>
              <a:rPr lang="ru-RU" sz="3100" b="1" dirty="0" smtClean="0">
                <a:solidFill>
                  <a:schemeClr val="accent6">
                    <a:lumMod val="50000"/>
                  </a:schemeClr>
                </a:solidFill>
              </a:rPr>
            </a:br>
            <a:r>
              <a:rPr lang="ru-RU" sz="3100" b="1" dirty="0" smtClean="0">
                <a:solidFill>
                  <a:schemeClr val="accent6">
                    <a:lumMod val="50000"/>
                  </a:schemeClr>
                </a:solidFill>
              </a:rPr>
              <a:t>«</a:t>
            </a:r>
            <a:r>
              <a:rPr lang="ru-RU" sz="3100" b="1" dirty="0">
                <a:solidFill>
                  <a:schemeClr val="accent6">
                    <a:lumMod val="50000"/>
                  </a:schemeClr>
                </a:solidFill>
              </a:rPr>
              <a:t>Воспитатель детского сада» </a:t>
            </a:r>
            <a:r>
              <a:rPr lang="ru-RU" sz="3100" b="1" dirty="0" smtClean="0">
                <a:solidFill>
                  <a:schemeClr val="accent6">
                    <a:lumMod val="50000"/>
                  </a:schemeClr>
                </a:solidFill>
              </a:rPr>
              <a:t> (пример) </a:t>
            </a:r>
            <a:r>
              <a:rPr lang="ru-RU" sz="3100" b="1" dirty="0">
                <a:solidFill>
                  <a:schemeClr val="accent6">
                    <a:lumMod val="50000"/>
                  </a:schemeClr>
                </a:solidFill>
              </a:rPr>
              <a:t>8 класс </a:t>
            </a:r>
            <a:r>
              <a:rPr lang="ru-RU" sz="2700" dirty="0"/>
              <a:t/>
            </a:r>
            <a:br>
              <a:rPr lang="ru-RU" sz="2700" dirty="0"/>
            </a:br>
            <a:endParaRPr lang="ru-RU" dirty="0">
              <a:solidFill>
                <a:schemeClr val="accent6">
                  <a:lumMod val="50000"/>
                </a:schemeClr>
              </a:solidFill>
            </a:endParaRP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55851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xmlns="" val="4274300346"/>
              </p:ext>
            </p:extLst>
          </p:nvPr>
        </p:nvGraphicFramePr>
        <p:xfrm>
          <a:off x="323528" y="1446966"/>
          <a:ext cx="8568953" cy="5215907"/>
        </p:xfrm>
        <a:graphic>
          <a:graphicData uri="http://schemas.openxmlformats.org/drawingml/2006/table">
            <a:tbl>
              <a:tblPr firstRow="1" firstCol="1" bandRow="1"/>
              <a:tblGrid>
                <a:gridCol w="370536"/>
                <a:gridCol w="7622352"/>
                <a:gridCol w="576065"/>
              </a:tblGrid>
              <a:tr h="253842">
                <a:tc>
                  <a:txBody>
                    <a:bodyPr/>
                    <a:lstStyle/>
                    <a:p>
                      <a:pPr marL="6350" marR="39370" indent="-6350" algn="ctr">
                        <a:lnSpc>
                          <a:spcPct val="115000"/>
                        </a:lnSpc>
                        <a:spcAft>
                          <a:spcPts val="0"/>
                        </a:spcAft>
                      </a:pPr>
                      <a:r>
                        <a:rPr lang="ru-RU" sz="1100" b="0" dirty="0">
                          <a:solidFill>
                            <a:srgbClr val="000000"/>
                          </a:solidFill>
                          <a:effectLst/>
                          <a:latin typeface="Times New Roman"/>
                          <a:ea typeface="Times New Roman"/>
                          <a:cs typeface="Times New Roman"/>
                        </a:rPr>
                        <a:t>№ п/п </a:t>
                      </a:r>
                      <a:endParaRPr lang="ru-RU" sz="1050" b="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1600" b="0" dirty="0">
                          <a:solidFill>
                            <a:srgbClr val="000000"/>
                          </a:solidFill>
                          <a:effectLst/>
                          <a:latin typeface="Times New Roman"/>
                          <a:ea typeface="Times New Roman"/>
                          <a:cs typeface="Times New Roman"/>
                        </a:rPr>
                        <a:t>Тема </a:t>
                      </a:r>
                      <a:endParaRPr lang="ru-RU" sz="1400" b="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1200" b="0" dirty="0" smtClean="0">
                          <a:solidFill>
                            <a:srgbClr val="000000"/>
                          </a:solidFill>
                          <a:effectLst/>
                          <a:latin typeface="Times New Roman"/>
                          <a:ea typeface="Times New Roman"/>
                          <a:cs typeface="Times New Roman"/>
                        </a:rPr>
                        <a:t>Кол-во </a:t>
                      </a:r>
                      <a:r>
                        <a:rPr lang="ru-RU" sz="1200" b="0" dirty="0">
                          <a:solidFill>
                            <a:srgbClr val="000000"/>
                          </a:solidFill>
                          <a:effectLst/>
                          <a:latin typeface="Times New Roman"/>
                          <a:ea typeface="Times New Roman"/>
                          <a:cs typeface="Times New Roman"/>
                        </a:rPr>
                        <a:t>часов </a:t>
                      </a:r>
                      <a:endParaRPr lang="ru-RU" sz="1100" b="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450215" algn="l">
                        <a:lnSpc>
                          <a:spcPct val="115000"/>
                        </a:lnSpc>
                        <a:spcAft>
                          <a:spcPts val="0"/>
                        </a:spcAft>
                      </a:pPr>
                      <a:r>
                        <a:rPr lang="ru-RU" sz="1800">
                          <a:solidFill>
                            <a:srgbClr val="000000"/>
                          </a:solidFill>
                          <a:effectLst/>
                          <a:latin typeface="Times New Roman"/>
                          <a:ea typeface="Times New Roman"/>
                          <a:cs typeface="Times New Roman"/>
                        </a:rPr>
                        <a:t> </a:t>
                      </a:r>
                      <a:endParaRPr lang="ru-RU" sz="160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450215" algn="ctr">
                        <a:lnSpc>
                          <a:spcPct val="115000"/>
                        </a:lnSpc>
                        <a:spcAft>
                          <a:spcPts val="0"/>
                        </a:spcAft>
                      </a:pPr>
                      <a:r>
                        <a:rPr lang="ru-RU" sz="1600" b="1" dirty="0">
                          <a:solidFill>
                            <a:srgbClr val="000000"/>
                          </a:solidFill>
                          <a:effectLst/>
                          <a:latin typeface="Times New Roman"/>
                          <a:ea typeface="Times New Roman"/>
                          <a:cs typeface="Times New Roman"/>
                        </a:rPr>
                        <a:t>Подготовительный этап  </a:t>
                      </a:r>
                      <a:endParaRPr lang="ru-RU" sz="1400" dirty="0">
                        <a:solidFill>
                          <a:srgbClr val="000000"/>
                        </a:solidFill>
                        <a:effectLst/>
                        <a:latin typeface="Times New Roman"/>
                        <a:ea typeface="Times New Roman"/>
                        <a:cs typeface="Times New Roman"/>
                      </a:endParaRPr>
                    </a:p>
                  </a:txBody>
                  <a:tcPr marL="39802" marR="19901" marT="25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377">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1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Введение в профессию, общие сведения о профессии, профессионально важные качества, медицинские противопоказания. Составление формулы профессий.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2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Специальная диагностика профессионально важных качеств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l">
                        <a:lnSpc>
                          <a:spcPct val="115000"/>
                        </a:lnSpc>
                        <a:spcAft>
                          <a:spcPts val="0"/>
                        </a:spcAft>
                      </a:pPr>
                      <a:r>
                        <a:rPr lang="ru-RU" sz="1400" dirty="0">
                          <a:solidFill>
                            <a:srgbClr val="000000"/>
                          </a:solidFill>
                          <a:effectLst/>
                          <a:latin typeface="Times New Roman"/>
                          <a:ea typeface="Times New Roman"/>
                          <a:cs typeface="Times New Roman"/>
                        </a:rPr>
                        <a:t>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ctr">
                        <a:lnSpc>
                          <a:spcPct val="115000"/>
                        </a:lnSpc>
                        <a:spcAft>
                          <a:spcPts val="0"/>
                        </a:spcAft>
                      </a:pPr>
                      <a:r>
                        <a:rPr lang="ru-RU" sz="1600" b="1" dirty="0">
                          <a:solidFill>
                            <a:srgbClr val="000000"/>
                          </a:solidFill>
                          <a:effectLst/>
                          <a:latin typeface="Times New Roman"/>
                          <a:ea typeface="Times New Roman"/>
                          <a:cs typeface="Times New Roman"/>
                        </a:rPr>
                        <a:t>Практический этап</a:t>
                      </a: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1572">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3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Рассказы и сказки, значение творчества в решении педагогических задач. Самостоятельное решение педагогических ситуаций.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99">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4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Составление ассоциативного коллективного рассказа. Упражнение «Сказка несвязанных снов»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7377">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5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Стиль отношения к другому человеку как показатель проявления различных типов темперамента.  Деловая игра «Проблемная ситуация»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6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Составление плана детского праздника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3</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99">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7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Составление сценария детского праздника по разработанному плану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3</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22">
                <a:tc>
                  <a:txBody>
                    <a:bodyPr/>
                    <a:lstStyle/>
                    <a:p>
                      <a:pPr marL="6350" marR="39370" indent="-6350" algn="l">
                        <a:lnSpc>
                          <a:spcPct val="115000"/>
                        </a:lnSpc>
                        <a:spcAft>
                          <a:spcPts val="0"/>
                        </a:spcAft>
                      </a:pPr>
                      <a:r>
                        <a:rPr lang="ru-RU" sz="1400" dirty="0">
                          <a:solidFill>
                            <a:srgbClr val="000000"/>
                          </a:solidFill>
                          <a:effectLst/>
                          <a:latin typeface="Times New Roman"/>
                          <a:ea typeface="Times New Roman"/>
                          <a:cs typeface="Times New Roman"/>
                        </a:rPr>
                        <a:t>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b="1" dirty="0">
                          <a:solidFill>
                            <a:srgbClr val="000000"/>
                          </a:solidFill>
                          <a:effectLst/>
                          <a:latin typeface="Times New Roman"/>
                          <a:ea typeface="Times New Roman"/>
                          <a:cs typeface="Times New Roman"/>
                        </a:rPr>
                        <a:t>Рефлексивно-коррекционный  этап</a:t>
                      </a: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699">
                <a:tc>
                  <a:txBody>
                    <a:bodyPr/>
                    <a:lstStyle/>
                    <a:p>
                      <a:pPr marL="6350" marR="39370" indent="-6350" algn="ctr">
                        <a:lnSpc>
                          <a:spcPct val="115000"/>
                        </a:lnSpc>
                        <a:spcAft>
                          <a:spcPts val="0"/>
                        </a:spcAft>
                      </a:pPr>
                      <a:r>
                        <a:rPr lang="ru-RU" sz="1400" dirty="0">
                          <a:solidFill>
                            <a:srgbClr val="000000"/>
                          </a:solidFill>
                          <a:effectLst/>
                          <a:latin typeface="Times New Roman"/>
                          <a:ea typeface="Times New Roman"/>
                          <a:cs typeface="Times New Roman"/>
                        </a:rPr>
                        <a:t>8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Самооценка выполнения профессиональной пробы. Заполнение технологической карты профессиональной пробы.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a:solidFill>
                            <a:srgbClr val="000000"/>
                          </a:solidFill>
                          <a:effectLst/>
                          <a:latin typeface="Times New Roman"/>
                          <a:ea typeface="Times New Roman"/>
                          <a:cs typeface="Times New Roman"/>
                        </a:rPr>
                        <a:t>2</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860">
                <a:tc>
                  <a:txBody>
                    <a:bodyPr/>
                    <a:lstStyle/>
                    <a:p>
                      <a:pPr marL="6350" marR="39370" indent="450215" algn="ctr">
                        <a:lnSpc>
                          <a:spcPct val="115000"/>
                        </a:lnSpc>
                        <a:spcAft>
                          <a:spcPts val="0"/>
                        </a:spcAft>
                      </a:pPr>
                      <a:r>
                        <a:rPr lang="ru-RU" sz="1400" dirty="0">
                          <a:solidFill>
                            <a:srgbClr val="000000"/>
                          </a:solidFill>
                          <a:effectLst/>
                          <a:latin typeface="Times New Roman"/>
                          <a:ea typeface="Times New Roman"/>
                          <a:cs typeface="Times New Roman"/>
                        </a:rPr>
                        <a:t> </a:t>
                      </a:r>
                      <a:endParaRPr lang="ru-RU" sz="12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39370" indent="0" algn="l">
                        <a:lnSpc>
                          <a:spcPct val="115000"/>
                        </a:lnSpc>
                        <a:spcAft>
                          <a:spcPts val="0"/>
                        </a:spcAft>
                      </a:pPr>
                      <a:r>
                        <a:rPr lang="ru-RU" sz="1600" dirty="0">
                          <a:solidFill>
                            <a:srgbClr val="000000"/>
                          </a:solidFill>
                          <a:effectLst/>
                          <a:latin typeface="Times New Roman"/>
                          <a:ea typeface="Times New Roman"/>
                          <a:cs typeface="Times New Roman"/>
                        </a:rPr>
                        <a:t> </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en-US" sz="1600" dirty="0" smtClean="0">
                          <a:solidFill>
                            <a:srgbClr val="000000"/>
                          </a:solidFill>
                          <a:effectLst/>
                          <a:latin typeface="Times New Roman"/>
                          <a:ea typeface="Times New Roman"/>
                          <a:cs typeface="Times New Roman"/>
                        </a:rPr>
                        <a:t>18</a:t>
                      </a:r>
                      <a:endParaRPr lang="ru-RU" sz="1400" dirty="0">
                        <a:solidFill>
                          <a:srgbClr val="000000"/>
                        </a:solidFill>
                        <a:effectLst/>
                        <a:latin typeface="Times New Roman"/>
                        <a:ea typeface="Times New Roman"/>
                        <a:cs typeface="Times New Roman"/>
                      </a:endParaRPr>
                    </a:p>
                  </a:txBody>
                  <a:tcPr marL="39802" marR="19901" marT="25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Заголовок 1"/>
          <p:cNvSpPr>
            <a:spLocks noGrp="1"/>
          </p:cNvSpPr>
          <p:nvPr>
            <p:ph type="title"/>
          </p:nvPr>
        </p:nvSpPr>
        <p:spPr>
          <a:xfrm>
            <a:off x="2054472" y="338328"/>
            <a:ext cx="6632327" cy="1252728"/>
          </a:xfrm>
        </p:spPr>
        <p:txBody>
          <a:bodyPr>
            <a:normAutofit/>
          </a:bodyPr>
          <a:lstStyle/>
          <a:p>
            <a:r>
              <a:rPr lang="ru-RU" sz="3600" b="1" dirty="0" smtClean="0">
                <a:solidFill>
                  <a:schemeClr val="accent6">
                    <a:lumMod val="50000"/>
                  </a:schemeClr>
                </a:solidFill>
              </a:rPr>
              <a:t>Тематический план пробы</a:t>
            </a:r>
            <a:br>
              <a:rPr lang="ru-RU" sz="3600" b="1" dirty="0" smtClean="0">
                <a:solidFill>
                  <a:schemeClr val="accent6">
                    <a:lumMod val="50000"/>
                  </a:schemeClr>
                </a:solidFill>
              </a:rPr>
            </a:br>
            <a:r>
              <a:rPr lang="ru-RU" sz="3600" b="1" dirty="0" smtClean="0">
                <a:solidFill>
                  <a:schemeClr val="accent6">
                    <a:lumMod val="50000"/>
                  </a:schemeClr>
                </a:solidFill>
              </a:rPr>
              <a:t>«Воспитатель детского сада»</a:t>
            </a:r>
            <a:endParaRPr lang="ru-RU" sz="3600" b="1"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2196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1331640" y="152400"/>
            <a:ext cx="7488832" cy="1044352"/>
          </a:xfrm>
        </p:spPr>
        <p:txBody>
          <a:bodyPr>
            <a:normAutofit fontScale="90000"/>
          </a:bodyPr>
          <a:lstStyle/>
          <a:p>
            <a:pPr eaLnBrk="1" hangingPunct="1"/>
            <a:r>
              <a:rPr lang="ru-RU" altLang="ru-RU" sz="2800" b="1" dirty="0" smtClean="0">
                <a:solidFill>
                  <a:schemeClr val="accent6">
                    <a:lumMod val="50000"/>
                  </a:schemeClr>
                </a:solidFill>
              </a:rPr>
              <a:t>Практическая часть профессиональной пробы </a:t>
            </a:r>
            <a:r>
              <a:rPr lang="ru-RU" altLang="ru-RU" sz="3600" dirty="0" smtClean="0">
                <a:solidFill>
                  <a:schemeClr val="accent6">
                    <a:lumMod val="50000"/>
                  </a:schemeClr>
                </a:solidFill>
              </a:rPr>
              <a:t/>
            </a:r>
            <a:br>
              <a:rPr lang="ru-RU" altLang="ru-RU" sz="3600" dirty="0" smtClean="0">
                <a:solidFill>
                  <a:schemeClr val="accent6">
                    <a:lumMod val="50000"/>
                  </a:schemeClr>
                </a:solidFill>
              </a:rPr>
            </a:br>
            <a:r>
              <a:rPr lang="ru-RU" altLang="ru-RU" sz="3600" b="1" dirty="0" smtClean="0">
                <a:solidFill>
                  <a:schemeClr val="accent6">
                    <a:lumMod val="50000"/>
                  </a:schemeClr>
                </a:solidFill>
              </a:rPr>
              <a:t>«Воспитатель детского сада»</a:t>
            </a:r>
          </a:p>
        </p:txBody>
      </p:sp>
      <p:graphicFrame>
        <p:nvGraphicFramePr>
          <p:cNvPr id="17" name="Объект 16"/>
          <p:cNvGraphicFramePr>
            <a:graphicFrameLocks noChangeAspect="1"/>
          </p:cNvGraphicFramePr>
          <p:nvPr>
            <p:extLst>
              <p:ext uri="{D42A27DB-BD31-4B8C-83A1-F6EECF244321}">
                <p14:modId xmlns:p14="http://schemas.microsoft.com/office/powerpoint/2010/main" xmlns="" val="2128227189"/>
              </p:ext>
            </p:extLst>
          </p:nvPr>
        </p:nvGraphicFramePr>
        <p:xfrm>
          <a:off x="330095" y="1311499"/>
          <a:ext cx="8994433" cy="5037361"/>
        </p:xfrm>
        <a:graphic>
          <a:graphicData uri="http://schemas.openxmlformats.org/presentationml/2006/ole">
            <p:oleObj spid="_x0000_s12311" name="Документ" r:id="rId4" imgW="7007269" imgH="5608322" progId="Word.Document.12">
              <p:embed/>
            </p:oleObj>
          </a:graphicData>
        </a:graphic>
      </p:graphicFrame>
      <p:pic>
        <p:nvPicPr>
          <p:cNvPr id="2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90988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583160" y="565613"/>
            <a:ext cx="7560840" cy="1059904"/>
          </a:xfrm>
        </p:spPr>
        <p:txBody>
          <a:bodyPr>
            <a:normAutofit fontScale="90000"/>
          </a:bodyPr>
          <a:lstStyle/>
          <a:p>
            <a:r>
              <a:rPr lang="ru-RU" sz="3600" b="1" dirty="0">
                <a:solidFill>
                  <a:schemeClr val="accent6">
                    <a:lumMod val="50000"/>
                  </a:schemeClr>
                </a:solidFill>
              </a:rPr>
              <a:t>Факторы, влияющие на выполнение профессиональных проб</a:t>
            </a:r>
            <a:br>
              <a:rPr lang="ru-RU" sz="3600" b="1" dirty="0">
                <a:solidFill>
                  <a:schemeClr val="accent6">
                    <a:lumMod val="50000"/>
                  </a:schemeClr>
                </a:solidFill>
              </a:rPr>
            </a:br>
            <a:endParaRPr lang="ru-RU" altLang="ru-RU" sz="3600" b="1" dirty="0" smtClean="0">
              <a:solidFill>
                <a:schemeClr val="accent6">
                  <a:lumMod val="50000"/>
                </a:schemeClr>
              </a:solidFill>
            </a:endParaRPr>
          </a:p>
        </p:txBody>
      </p:sp>
      <p:sp>
        <p:nvSpPr>
          <p:cNvPr id="15363" name="Rectangle 3"/>
          <p:cNvSpPr>
            <a:spLocks noGrp="1" noChangeArrowheads="1"/>
          </p:cNvSpPr>
          <p:nvPr>
            <p:ph type="body" idx="1"/>
          </p:nvPr>
        </p:nvSpPr>
        <p:spPr>
          <a:xfrm>
            <a:off x="830867" y="1916832"/>
            <a:ext cx="7449533" cy="4209331"/>
          </a:xfrm>
        </p:spPr>
        <p:txBody>
          <a:bodyPr>
            <a:normAutofit/>
          </a:bodyPr>
          <a:lstStyle/>
          <a:p>
            <a:pPr eaLnBrk="1" hangingPunct="1">
              <a:lnSpc>
                <a:spcPct val="80000"/>
              </a:lnSpc>
              <a:buFontTx/>
              <a:buNone/>
            </a:pPr>
            <a:r>
              <a:rPr lang="ru-RU" altLang="ru-RU" sz="2000" dirty="0" smtClean="0"/>
              <a:t>	</a:t>
            </a:r>
            <a:endParaRPr lang="ru-RU" altLang="ru-RU" sz="2800" dirty="0" smtClean="0">
              <a:solidFill>
                <a:schemeClr val="accent6">
                  <a:lumMod val="50000"/>
                </a:schemeClr>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Таблица 1"/>
          <p:cNvGraphicFramePr>
            <a:graphicFrameLocks noGrp="1"/>
          </p:cNvGraphicFramePr>
          <p:nvPr>
            <p:extLst>
              <p:ext uri="{D42A27DB-BD31-4B8C-83A1-F6EECF244321}">
                <p14:modId xmlns:p14="http://schemas.microsoft.com/office/powerpoint/2010/main" xmlns="" val="530211072"/>
              </p:ext>
            </p:extLst>
          </p:nvPr>
        </p:nvGraphicFramePr>
        <p:xfrm>
          <a:off x="330094" y="1916831"/>
          <a:ext cx="8418369" cy="4382812"/>
        </p:xfrm>
        <a:graphic>
          <a:graphicData uri="http://schemas.openxmlformats.org/drawingml/2006/table">
            <a:tbl>
              <a:tblPr firstRow="1" firstCol="1" bandRow="1"/>
              <a:tblGrid>
                <a:gridCol w="2776235"/>
                <a:gridCol w="2821898"/>
                <a:gridCol w="2820236"/>
              </a:tblGrid>
              <a:tr h="493042">
                <a:tc>
                  <a:txBody>
                    <a:bodyPr/>
                    <a:lstStyle/>
                    <a:p>
                      <a:pPr marL="6350" marR="39370" indent="-6350" algn="ctr">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Объективные факторы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6350" marR="39370" indent="-6350" algn="ctr">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Субъективные факторы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r>
              <a:tr h="493042">
                <a:tc>
                  <a:txBody>
                    <a:bodyPr/>
                    <a:lstStyle/>
                    <a:p>
                      <a:pPr marL="6350" marR="39370" indent="-6350" algn="l">
                        <a:lnSpc>
                          <a:spcPct val="115000"/>
                        </a:lnSpc>
                        <a:spcAft>
                          <a:spcPts val="0"/>
                        </a:spcAft>
                      </a:pPr>
                      <a:r>
                        <a:rPr lang="ru-RU"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физиологические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ctr">
                        <a:lnSpc>
                          <a:spcPct val="115000"/>
                        </a:lnSpc>
                        <a:spcAft>
                          <a:spcPts val="0"/>
                        </a:spcAft>
                      </a:pPr>
                      <a:r>
                        <a:rPr lang="ru-RU"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психологические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8372">
                <a:tc>
                  <a:txBody>
                    <a:bodyPr/>
                    <a:lstStyle/>
                    <a:p>
                      <a:pPr marL="6350" marR="39370" indent="-6350" algn="just">
                        <a:lnSpc>
                          <a:spcPct val="115000"/>
                        </a:lnSpc>
                        <a:spcAft>
                          <a:spcPts val="0"/>
                        </a:spcAft>
                      </a:pPr>
                      <a:r>
                        <a:rPr lang="ru-RU" sz="2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Структура пробы. Содержание пробы. Условия выполнения пробы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l">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Состояние 	здоровья. Выраженность физиологических показателей ПВК.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 marR="39370" indent="-6350" algn="just">
                        <a:lnSpc>
                          <a:spcPct val="115000"/>
                        </a:lnSpc>
                        <a:spcAft>
                          <a:spcPts val="0"/>
                        </a:spcAft>
                      </a:pPr>
                      <a:r>
                        <a:rPr lang="ru-RU" sz="2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Выраженность психологических показателей ПВК. Способность к самоанализу. Способность к анализу профессии </a:t>
                      </a:r>
                    </a:p>
                  </a:txBody>
                  <a:tcPr marL="68580" marR="33020" marT="3111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182477864"/>
      </p:ext>
    </p:extLst>
  </p:cSld>
  <p:clrMapOvr>
    <a:masterClrMapping/>
  </p:clrMapOvr>
  <p:transition spd="slow" advTm="1300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7431" y="1919584"/>
            <a:ext cx="8543041" cy="3597647"/>
          </a:xfrm>
        </p:spPr>
        <p:txBody>
          <a:bodyPr>
            <a:normAutofit fontScale="90000"/>
          </a:bodyPr>
          <a:lstStyle/>
          <a:p>
            <a:pPr algn="r"/>
            <a:r>
              <a:rPr lang="ru-RU" altLang="ru-RU" b="1" i="1" dirty="0">
                <a:solidFill>
                  <a:schemeClr val="accent6">
                    <a:lumMod val="50000"/>
                  </a:schemeClr>
                </a:solidFill>
              </a:rPr>
              <a:t>Каждый, кто приходит в сей мир,</a:t>
            </a:r>
            <a:br>
              <a:rPr lang="ru-RU" altLang="ru-RU" b="1" i="1" dirty="0">
                <a:solidFill>
                  <a:schemeClr val="accent6">
                    <a:lumMod val="50000"/>
                  </a:schemeClr>
                </a:solidFill>
              </a:rPr>
            </a:br>
            <a:r>
              <a:rPr lang="ru-RU" altLang="ru-RU" b="1" i="1" dirty="0">
                <a:solidFill>
                  <a:schemeClr val="accent6">
                    <a:lumMod val="50000"/>
                  </a:schemeClr>
                </a:solidFill>
              </a:rPr>
              <a:t>Несет в себе призвание, </a:t>
            </a:r>
            <a:br>
              <a:rPr lang="ru-RU" altLang="ru-RU" b="1" i="1" dirty="0">
                <a:solidFill>
                  <a:schemeClr val="accent6">
                    <a:lumMod val="50000"/>
                  </a:schemeClr>
                </a:solidFill>
              </a:rPr>
            </a:br>
            <a:r>
              <a:rPr lang="ru-RU" altLang="ru-RU" b="1" i="1" dirty="0">
                <a:solidFill>
                  <a:schemeClr val="accent6">
                    <a:lumMod val="50000"/>
                  </a:schemeClr>
                </a:solidFill>
              </a:rPr>
              <a:t>И чтоб раскрыть его, </a:t>
            </a:r>
            <a:br>
              <a:rPr lang="ru-RU" altLang="ru-RU" b="1" i="1" dirty="0">
                <a:solidFill>
                  <a:schemeClr val="accent6">
                    <a:lumMod val="50000"/>
                  </a:schemeClr>
                </a:solidFill>
              </a:rPr>
            </a:br>
            <a:r>
              <a:rPr lang="ru-RU" altLang="ru-RU" b="1" i="1" dirty="0">
                <a:solidFill>
                  <a:schemeClr val="accent6">
                    <a:lumMod val="50000"/>
                  </a:schemeClr>
                </a:solidFill>
              </a:rPr>
              <a:t>Необходимо лишь желание.</a:t>
            </a:r>
            <a:br>
              <a:rPr lang="ru-RU" altLang="ru-RU" b="1" i="1" dirty="0">
                <a:solidFill>
                  <a:schemeClr val="accent6">
                    <a:lumMod val="50000"/>
                  </a:schemeClr>
                </a:solidFill>
              </a:rPr>
            </a:br>
            <a:r>
              <a:rPr lang="ru-RU" altLang="ru-RU" sz="3600" b="1" i="1" dirty="0">
                <a:solidFill>
                  <a:schemeClr val="accent6">
                    <a:lumMod val="50000"/>
                  </a:schemeClr>
                </a:solidFill>
              </a:rPr>
              <a:t>Д</a:t>
            </a:r>
            <a:r>
              <a:rPr lang="ru-RU" altLang="ru-RU" sz="3600" b="1" i="1" dirty="0" smtClean="0">
                <a:solidFill>
                  <a:schemeClr val="accent6">
                    <a:lumMod val="50000"/>
                  </a:schemeClr>
                </a:solidFill>
              </a:rPr>
              <a:t>.</a:t>
            </a:r>
            <a:r>
              <a:rPr lang="en-US" altLang="ru-RU" sz="3600" b="1" i="1" dirty="0" smtClean="0">
                <a:solidFill>
                  <a:schemeClr val="accent6">
                    <a:lumMod val="50000"/>
                  </a:schemeClr>
                </a:solidFill>
              </a:rPr>
              <a:t> </a:t>
            </a:r>
            <a:r>
              <a:rPr lang="ru-RU" altLang="ru-RU" sz="3600" b="1" i="1" dirty="0" smtClean="0">
                <a:solidFill>
                  <a:schemeClr val="accent6">
                    <a:lumMod val="50000"/>
                  </a:schemeClr>
                </a:solidFill>
              </a:rPr>
              <a:t>Р</a:t>
            </a:r>
            <a:r>
              <a:rPr lang="ru-RU" altLang="ru-RU" sz="3600" b="1" i="1" dirty="0">
                <a:solidFill>
                  <a:schemeClr val="accent6">
                    <a:lumMod val="50000"/>
                  </a:schemeClr>
                </a:solidFill>
              </a:rPr>
              <a:t>. </a:t>
            </a:r>
            <a:r>
              <a:rPr lang="ru-RU" altLang="ru-RU" sz="3600" b="1" i="1" dirty="0" err="1">
                <a:solidFill>
                  <a:schemeClr val="accent6">
                    <a:lumMod val="50000"/>
                  </a:schemeClr>
                </a:solidFill>
              </a:rPr>
              <a:t>Лоули</a:t>
            </a:r>
            <a:endParaRPr lang="ru-RU" sz="3600"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431" y="260648"/>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65230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331640" y="692696"/>
            <a:ext cx="7560840" cy="1059904"/>
          </a:xfrm>
        </p:spPr>
        <p:txBody>
          <a:bodyPr>
            <a:normAutofit/>
          </a:bodyPr>
          <a:lstStyle/>
          <a:p>
            <a:pPr eaLnBrk="1" hangingPunct="1"/>
            <a:r>
              <a:rPr lang="ru-RU" altLang="ru-RU" sz="3600" b="1" dirty="0" smtClean="0">
                <a:solidFill>
                  <a:schemeClr val="accent6">
                    <a:lumMod val="50000"/>
                  </a:schemeClr>
                </a:solidFill>
              </a:rPr>
              <a:t>Оценка качества выполнения пробы</a:t>
            </a:r>
          </a:p>
        </p:txBody>
      </p:sp>
      <p:sp>
        <p:nvSpPr>
          <p:cNvPr id="15363" name="Rectangle 3"/>
          <p:cNvSpPr>
            <a:spLocks noGrp="1" noChangeArrowheads="1"/>
          </p:cNvSpPr>
          <p:nvPr>
            <p:ph type="body" idx="1"/>
          </p:nvPr>
        </p:nvSpPr>
        <p:spPr>
          <a:xfrm>
            <a:off x="830867" y="1916832"/>
            <a:ext cx="7449533" cy="4209331"/>
          </a:xfrm>
        </p:spPr>
        <p:txBody>
          <a:bodyPr>
            <a:normAutofit fontScale="92500" lnSpcReduction="10000"/>
          </a:bodyPr>
          <a:lstStyle/>
          <a:p>
            <a:pPr eaLnBrk="1" hangingPunct="1">
              <a:lnSpc>
                <a:spcPct val="80000"/>
              </a:lnSpc>
              <a:buFontTx/>
              <a:buNone/>
            </a:pPr>
            <a:r>
              <a:rPr lang="ru-RU" altLang="ru-RU" sz="2000" dirty="0" smtClean="0"/>
              <a:t>	</a:t>
            </a:r>
            <a:r>
              <a:rPr lang="ru-RU" altLang="ru-RU" sz="2800" dirty="0" smtClean="0">
                <a:solidFill>
                  <a:schemeClr val="accent6">
                    <a:lumMod val="50000"/>
                  </a:schemeClr>
                </a:solidFill>
              </a:rPr>
              <a:t>Учащиеся 8-его класса выполняют задания 3 направлений, трех уровней сложности. </a:t>
            </a:r>
          </a:p>
          <a:p>
            <a:pPr eaLnBrk="1" hangingPunct="1">
              <a:lnSpc>
                <a:spcPct val="80000"/>
              </a:lnSpc>
              <a:buFontTx/>
              <a:buNone/>
            </a:pPr>
            <a:r>
              <a:rPr lang="ru-RU" altLang="ru-RU" sz="2800" dirty="0" smtClean="0">
                <a:solidFill>
                  <a:schemeClr val="accent6">
                    <a:lumMod val="50000"/>
                  </a:schemeClr>
                </a:solidFill>
              </a:rPr>
              <a:t>	За каждое выполненное задание - 1 балл, таким образом, если выполнена все уровни сложности, то 9 баллов.</a:t>
            </a:r>
          </a:p>
          <a:p>
            <a:pPr eaLnBrk="1" hangingPunct="1">
              <a:lnSpc>
                <a:spcPct val="80000"/>
              </a:lnSpc>
              <a:buFontTx/>
              <a:buNone/>
            </a:pPr>
            <a:r>
              <a:rPr lang="ru-RU" altLang="ru-RU" sz="2800" dirty="0" smtClean="0">
                <a:solidFill>
                  <a:schemeClr val="accent6">
                    <a:lumMod val="50000"/>
                  </a:schemeClr>
                </a:solidFill>
              </a:rPr>
              <a:t>	Если задание не выполнено - 0 баллов.</a:t>
            </a:r>
          </a:p>
          <a:p>
            <a:pPr eaLnBrk="1" hangingPunct="1">
              <a:lnSpc>
                <a:spcPct val="80000"/>
              </a:lnSpc>
              <a:buFontTx/>
              <a:buNone/>
            </a:pPr>
            <a:r>
              <a:rPr lang="ru-RU" altLang="ru-RU" sz="2800" dirty="0" smtClean="0">
                <a:solidFill>
                  <a:schemeClr val="accent6">
                    <a:lumMod val="50000"/>
                  </a:schemeClr>
                </a:solidFill>
              </a:rPr>
              <a:t>	За частично выполненное или выполненное неуспешно - 0,5 балла.</a:t>
            </a:r>
          </a:p>
          <a:p>
            <a:pPr eaLnBrk="1" hangingPunct="1">
              <a:lnSpc>
                <a:spcPct val="80000"/>
              </a:lnSpc>
              <a:buFontTx/>
              <a:buNone/>
            </a:pPr>
            <a:r>
              <a:rPr lang="ru-RU" altLang="ru-RU" sz="2800" dirty="0" smtClean="0">
                <a:solidFill>
                  <a:schemeClr val="accent6">
                    <a:lumMod val="50000"/>
                  </a:schemeClr>
                </a:solidFill>
              </a:rPr>
              <a:t>ИТОГИ:</a:t>
            </a:r>
          </a:p>
          <a:p>
            <a:pPr eaLnBrk="1" hangingPunct="1">
              <a:lnSpc>
                <a:spcPct val="80000"/>
              </a:lnSpc>
              <a:buFontTx/>
              <a:buNone/>
            </a:pPr>
            <a:r>
              <a:rPr lang="ru-RU" altLang="ru-RU" sz="2800" dirty="0" smtClean="0">
                <a:solidFill>
                  <a:schemeClr val="accent6">
                    <a:lumMod val="50000"/>
                  </a:schemeClr>
                </a:solidFill>
              </a:rPr>
              <a:t>от 6,5 до 9 баллов - отлично выполнена проба.</a:t>
            </a:r>
          </a:p>
          <a:p>
            <a:pPr eaLnBrk="1" hangingPunct="1">
              <a:lnSpc>
                <a:spcPct val="80000"/>
              </a:lnSpc>
              <a:buFontTx/>
              <a:buNone/>
            </a:pPr>
            <a:r>
              <a:rPr lang="ru-RU" altLang="ru-RU" sz="2800" dirty="0" smtClean="0">
                <a:solidFill>
                  <a:schemeClr val="accent6">
                    <a:lumMod val="50000"/>
                  </a:schemeClr>
                </a:solidFill>
              </a:rPr>
              <a:t> от 3,5 до 6 баллов - проба выполнена хорошо.</a:t>
            </a:r>
          </a:p>
          <a:p>
            <a:pPr eaLnBrk="1" hangingPunct="1">
              <a:lnSpc>
                <a:spcPct val="80000"/>
              </a:lnSpc>
              <a:buFontTx/>
              <a:buNone/>
            </a:pPr>
            <a:r>
              <a:rPr lang="ru-RU" altLang="ru-RU" sz="2800" dirty="0" smtClean="0">
                <a:solidFill>
                  <a:schemeClr val="accent6">
                    <a:lumMod val="50000"/>
                  </a:schemeClr>
                </a:solidFill>
              </a:rPr>
              <a:t>от 0 до 3 баллов – проба не выполнена.</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36008950"/>
      </p:ext>
    </p:extLst>
  </p:cSld>
  <p:clrMapOvr>
    <a:masterClrMapping/>
  </p:clrMapOvr>
  <p:transition spd="slow" advTm="13000">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30095" y="1844824"/>
            <a:ext cx="8490377" cy="4281339"/>
          </a:xfrm>
        </p:spPr>
        <p:txBody>
          <a:bodyPr>
            <a:normAutofit/>
          </a:bodyPr>
          <a:lstStyle/>
          <a:p>
            <a:r>
              <a:rPr lang="ru-RU" dirty="0"/>
              <a:t>Подготовка преподавателя (педагога, мастера) к проведению занятий по профессиональным пробам. </a:t>
            </a:r>
          </a:p>
          <a:p>
            <a:r>
              <a:rPr lang="ru-RU" dirty="0"/>
              <a:t>Ознакомление школьников с требованиями профессий к специалистам и содержанием профессиональной деятельности, в сфере которой организуют пробы. </a:t>
            </a:r>
            <a:endParaRPr lang="ru-RU" dirty="0" smtClean="0"/>
          </a:p>
          <a:p>
            <a:r>
              <a:rPr lang="ru-RU" dirty="0"/>
              <a:t>Осуществление диагностического тестирования. </a:t>
            </a:r>
          </a:p>
          <a:p>
            <a:r>
              <a:rPr lang="ru-RU" dirty="0"/>
              <a:t>Выявление профессиональных намерений обучающихся и их опыта в конкретной сфере деятельности. </a:t>
            </a:r>
            <a:endParaRPr lang="ru-RU" dirty="0" smtClean="0"/>
          </a:p>
          <a:p>
            <a:r>
              <a:rPr lang="ru-RU" dirty="0"/>
              <a:t>Ознакомление обучающихся с содержанием профессиональных проб и организацией их выполнения</a:t>
            </a:r>
            <a:r>
              <a:rPr lang="ru-RU" dirty="0" smtClean="0"/>
              <a:t>.</a:t>
            </a:r>
            <a:endParaRPr lang="ru-RU" dirty="0"/>
          </a:p>
        </p:txBody>
      </p:sp>
      <p:sp>
        <p:nvSpPr>
          <p:cNvPr id="3" name="Заголовок 2"/>
          <p:cNvSpPr>
            <a:spLocks noGrp="1"/>
          </p:cNvSpPr>
          <p:nvPr>
            <p:ph type="title"/>
          </p:nvPr>
        </p:nvSpPr>
        <p:spPr>
          <a:xfrm>
            <a:off x="1331640" y="338328"/>
            <a:ext cx="7355160" cy="1252728"/>
          </a:xfrm>
        </p:spPr>
        <p:txBody>
          <a:bodyPr>
            <a:normAutofit fontScale="90000"/>
          </a:bodyPr>
          <a:lstStyle/>
          <a:p>
            <a:r>
              <a:rPr lang="ru-RU" sz="3600" b="1" dirty="0">
                <a:solidFill>
                  <a:schemeClr val="accent6">
                    <a:lumMod val="50000"/>
                  </a:schemeClr>
                </a:solidFill>
              </a:rPr>
              <a:t>Педагогические условия </a:t>
            </a:r>
            <a:r>
              <a:rPr lang="ru-RU" sz="3600" b="1" dirty="0" smtClean="0">
                <a:solidFill>
                  <a:schemeClr val="accent6">
                    <a:lumMod val="50000"/>
                  </a:schemeClr>
                </a:solidFill>
              </a:rPr>
              <a:t/>
            </a:r>
            <a:br>
              <a:rPr lang="ru-RU" sz="3600" b="1" dirty="0" smtClean="0">
                <a:solidFill>
                  <a:schemeClr val="accent6">
                    <a:lumMod val="50000"/>
                  </a:schemeClr>
                </a:solidFill>
              </a:rPr>
            </a:br>
            <a:r>
              <a:rPr lang="ru-RU" sz="3600" b="1" dirty="0" smtClean="0">
                <a:solidFill>
                  <a:schemeClr val="accent6">
                    <a:lumMod val="50000"/>
                  </a:schemeClr>
                </a:solidFill>
              </a:rPr>
              <a:t>проведения </a:t>
            </a:r>
            <a:r>
              <a:rPr lang="ru-RU" sz="3600" b="1" dirty="0">
                <a:solidFill>
                  <a:schemeClr val="accent6">
                    <a:lumMod val="50000"/>
                  </a:schemeClr>
                </a:solidFill>
              </a:rPr>
              <a:t>профессиональных проб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30095" y="332656"/>
            <a:ext cx="1001545" cy="1001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6704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11560" y="548680"/>
            <a:ext cx="7848872" cy="2880320"/>
          </a:xfrm>
        </p:spPr>
        <p:txBody>
          <a:bodyPr>
            <a:noAutofit/>
          </a:bodyPr>
          <a:lstStyle/>
          <a:p>
            <a:pPr eaLnBrk="1" hangingPunct="1">
              <a:defRPr/>
            </a:pPr>
            <a:r>
              <a:rPr lang="ru-RU" altLang="ru-RU" sz="5400" b="1" i="1" dirty="0" smtClean="0">
                <a:solidFill>
                  <a:schemeClr val="folHlink"/>
                </a:solidFill>
              </a:rPr>
              <a:t/>
            </a:r>
            <a:br>
              <a:rPr lang="ru-RU" altLang="ru-RU" sz="5400" b="1" i="1" dirty="0" smtClean="0">
                <a:solidFill>
                  <a:schemeClr val="folHlink"/>
                </a:solidFill>
              </a:rPr>
            </a:br>
            <a:r>
              <a:rPr lang="ru-RU" altLang="ru-RU" sz="5400" b="1" i="1" dirty="0">
                <a:solidFill>
                  <a:schemeClr val="folHlink"/>
                </a:solidFill>
              </a:rPr>
              <a:t/>
            </a:r>
            <a:br>
              <a:rPr lang="ru-RU" altLang="ru-RU" sz="5400" b="1" i="1" dirty="0">
                <a:solidFill>
                  <a:schemeClr val="folHlink"/>
                </a:solidFill>
              </a:rPr>
            </a:br>
            <a:r>
              <a:rPr lang="ru-RU" altLang="ru-RU" sz="6600" b="1" i="1" dirty="0" smtClean="0">
                <a:solidFill>
                  <a:schemeClr val="accent6">
                    <a:lumMod val="50000"/>
                  </a:schemeClr>
                </a:solidFill>
              </a:rPr>
              <a:t>Желаю удачи! </a:t>
            </a:r>
            <a:br>
              <a:rPr lang="ru-RU" altLang="ru-RU" sz="6600" b="1" i="1" dirty="0" smtClean="0">
                <a:solidFill>
                  <a:schemeClr val="accent6">
                    <a:lumMod val="50000"/>
                  </a:schemeClr>
                </a:solidFill>
              </a:rPr>
            </a:br>
            <a:r>
              <a:rPr lang="ru-RU" altLang="ru-RU" sz="6600" b="1" i="1" dirty="0" smtClean="0">
                <a:solidFill>
                  <a:schemeClr val="accent6">
                    <a:lumMod val="50000"/>
                  </a:schemeClr>
                </a:solidFill>
              </a:rPr>
              <a:t>Благодарю за внимание!</a:t>
            </a:r>
            <a:endParaRPr lang="ru-RU" altLang="ru-RU" sz="8800" dirty="0" smtClean="0">
              <a:solidFill>
                <a:schemeClr val="accent6">
                  <a:lumMod val="50000"/>
                </a:schemeClr>
              </a:solidFill>
            </a:endParaRP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0112" y="3429000"/>
            <a:ext cx="2664296" cy="26642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80638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619672" y="476672"/>
            <a:ext cx="6838528" cy="2903636"/>
          </a:xfrm>
        </p:spPr>
        <p:txBody>
          <a:bodyPr>
            <a:normAutofit fontScale="90000"/>
          </a:bodyPr>
          <a:lstStyle/>
          <a:p>
            <a:r>
              <a:rPr lang="ru-RU" sz="5300" b="1" dirty="0">
                <a:solidFill>
                  <a:schemeClr val="accent6">
                    <a:lumMod val="50000"/>
                  </a:schemeClr>
                </a:solidFill>
              </a:rPr>
              <a:t>ПРОФЕССИОНАЛЬНАЯ ПРОБА:</a:t>
            </a:r>
            <a:r>
              <a:rPr lang="ru-RU" sz="5300" dirty="0">
                <a:solidFill>
                  <a:schemeClr val="accent6">
                    <a:lumMod val="50000"/>
                  </a:schemeClr>
                </a:solidFill>
              </a:rPr>
              <a:t/>
            </a:r>
            <a:br>
              <a:rPr lang="ru-RU" sz="5300" dirty="0">
                <a:solidFill>
                  <a:schemeClr val="accent6">
                    <a:lumMod val="50000"/>
                  </a:schemeClr>
                </a:solidFill>
              </a:rPr>
            </a:br>
            <a:r>
              <a:rPr lang="ru-RU" b="1" dirty="0">
                <a:solidFill>
                  <a:schemeClr val="accent6">
                    <a:lumMod val="50000"/>
                  </a:schemeClr>
                </a:solidFill>
              </a:rPr>
              <a:t>ПРОЕКТИРОВАНИЕ И ТЕХНОЛОГИЯ </a:t>
            </a:r>
            <a:r>
              <a:rPr lang="ru-RU" b="1" dirty="0" smtClean="0">
                <a:solidFill>
                  <a:schemeClr val="accent6">
                    <a:lumMod val="50000"/>
                  </a:schemeClr>
                </a:solidFill>
              </a:rPr>
              <a:t>ПРОВЕДЕНИЯ</a:t>
            </a:r>
            <a:endParaRPr lang="ru-RU" dirty="0">
              <a:solidFill>
                <a:schemeClr val="accent6">
                  <a:lumMod val="50000"/>
                </a:schemeClr>
              </a:solidFill>
            </a:endParaRPr>
          </a:p>
        </p:txBody>
      </p:sp>
      <p:sp>
        <p:nvSpPr>
          <p:cNvPr id="3" name="Подзаголовок 2"/>
          <p:cNvSpPr>
            <a:spLocks noGrp="1"/>
          </p:cNvSpPr>
          <p:nvPr>
            <p:ph type="subTitle" idx="1"/>
          </p:nvPr>
        </p:nvSpPr>
        <p:spPr>
          <a:xfrm>
            <a:off x="539552" y="3556000"/>
            <a:ext cx="7992888" cy="2825328"/>
          </a:xfrm>
        </p:spPr>
        <p:txBody>
          <a:bodyPr>
            <a:normAutofit/>
          </a:bodyPr>
          <a:lstStyle/>
          <a:p>
            <a:r>
              <a:rPr lang="ru-RU" sz="3200" b="1" dirty="0" err="1">
                <a:solidFill>
                  <a:schemeClr val="accent6">
                    <a:lumMod val="50000"/>
                  </a:schemeClr>
                </a:solidFill>
              </a:rPr>
              <a:t>Елькина</a:t>
            </a:r>
            <a:r>
              <a:rPr lang="ru-RU" sz="3200" b="1" dirty="0">
                <a:solidFill>
                  <a:schemeClr val="accent6">
                    <a:lumMod val="50000"/>
                  </a:schemeClr>
                </a:solidFill>
              </a:rPr>
              <a:t> Ольга Юрьевна, </a:t>
            </a:r>
          </a:p>
          <a:p>
            <a:r>
              <a:rPr lang="ru-RU" sz="3200" dirty="0">
                <a:solidFill>
                  <a:schemeClr val="accent6">
                    <a:lumMod val="50000"/>
                  </a:schemeClr>
                </a:solidFill>
              </a:rPr>
              <a:t>д-р </a:t>
            </a:r>
            <a:r>
              <a:rPr lang="ru-RU" sz="3200" dirty="0" err="1">
                <a:solidFill>
                  <a:schemeClr val="accent6">
                    <a:lumMod val="50000"/>
                  </a:schemeClr>
                </a:solidFill>
              </a:rPr>
              <a:t>пед</a:t>
            </a:r>
            <a:r>
              <a:rPr lang="ru-RU" sz="3200" dirty="0">
                <a:solidFill>
                  <a:schemeClr val="accent6">
                    <a:lumMod val="50000"/>
                  </a:schemeClr>
                </a:solidFill>
              </a:rPr>
              <a:t>. наук, профессор,</a:t>
            </a:r>
          </a:p>
          <a:p>
            <a:r>
              <a:rPr lang="ru-RU" sz="3200" dirty="0">
                <a:solidFill>
                  <a:schemeClr val="accent6">
                    <a:lumMod val="50000"/>
                  </a:schemeClr>
                </a:solidFill>
              </a:rPr>
              <a:t>зам. директора – руководитель Центра педагогического образования </a:t>
            </a:r>
            <a:r>
              <a:rPr lang="ru-RU" sz="3200" dirty="0" smtClean="0">
                <a:solidFill>
                  <a:schemeClr val="accent6">
                    <a:lumMod val="50000"/>
                  </a:schemeClr>
                </a:solidFill>
              </a:rPr>
              <a:t>НФИ </a:t>
            </a:r>
            <a:r>
              <a:rPr lang="ru-RU" sz="3200" dirty="0" err="1">
                <a:solidFill>
                  <a:schemeClr val="accent6">
                    <a:lumMod val="50000"/>
                  </a:schemeClr>
                </a:solidFill>
              </a:rPr>
              <a:t>КемГУ</a:t>
            </a:r>
            <a:r>
              <a:rPr lang="ru-RU" sz="3200" dirty="0">
                <a:solidFill>
                  <a:schemeClr val="accent6">
                    <a:lumMod val="50000"/>
                  </a:schemeClr>
                </a:solidFill>
              </a:rPr>
              <a:t>, профессор РАО</a:t>
            </a:r>
          </a:p>
          <a:p>
            <a:endParaRPr lang="ru-RU" dirty="0">
              <a:solidFill>
                <a:schemeClr val="accent6">
                  <a:lumMod val="5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7431" y="260648"/>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221890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a:grpSpLocks noGrp="1"/>
          </p:cNvGrpSpPr>
          <p:nvPr/>
        </p:nvGrpSpPr>
        <p:grpSpPr bwMode="auto">
          <a:xfrm>
            <a:off x="6300192" y="571499"/>
            <a:ext cx="2667596" cy="6169869"/>
            <a:chOff x="2745" y="1691"/>
            <a:chExt cx="2811" cy="797"/>
          </a:xfrm>
        </p:grpSpPr>
        <p:sp>
          <p:nvSpPr>
            <p:cNvPr id="15364" name="Rectangle 51"/>
            <p:cNvSpPr>
              <a:spLocks noChangeArrowheads="1"/>
            </p:cNvSpPr>
            <p:nvPr>
              <p:custDataLst>
                <p:tags r:id="rId1"/>
              </p:custDataLst>
            </p:nvPr>
          </p:nvSpPr>
          <p:spPr bwMode="auto">
            <a:xfrm>
              <a:off x="2745" y="1691"/>
              <a:ext cx="2811" cy="786"/>
            </a:xfrm>
            <a:prstGeom prst="rect">
              <a:avLst/>
            </a:prstGeom>
            <a:solidFill>
              <a:srgbClr val="A8D2FC"/>
            </a:solidFill>
            <a:ln w="9525" algn="ctr">
              <a:solidFill>
                <a:schemeClr val="bg1"/>
              </a:solidFill>
              <a:miter lim="800000"/>
              <a:headEnd/>
              <a:tailEnd/>
            </a:ln>
          </p:spPr>
          <p:txBody>
            <a:bodyPr wrap="none" anchor="ctr"/>
            <a:lstStyle/>
            <a:p>
              <a:endParaRPr lang="ru-RU">
                <a:latin typeface="Calibri" pitchFamily="34" charset="0"/>
              </a:endParaRPr>
            </a:p>
          </p:txBody>
        </p:sp>
        <p:sp>
          <p:nvSpPr>
            <p:cNvPr id="15365" name="Rectangle 52"/>
            <p:cNvSpPr>
              <a:spLocks noChangeArrowheads="1"/>
            </p:cNvSpPr>
            <p:nvPr>
              <p:custDataLst>
                <p:tags r:id="rId2"/>
              </p:custDataLst>
            </p:nvPr>
          </p:nvSpPr>
          <p:spPr bwMode="auto">
            <a:xfrm>
              <a:off x="2835" y="1709"/>
              <a:ext cx="2536" cy="779"/>
            </a:xfrm>
            <a:prstGeom prst="rect">
              <a:avLst/>
            </a:prstGeom>
            <a:solidFill>
              <a:schemeClr val="bg1"/>
            </a:solidFill>
            <a:ln w="9525" algn="ctr">
              <a:noFill/>
              <a:miter lim="800000"/>
              <a:headEnd/>
              <a:tailEnd/>
            </a:ln>
          </p:spPr>
          <p:txBody>
            <a:bodyPr>
              <a:spAutoFit/>
            </a:bodyPr>
            <a:lstStyle/>
            <a:p>
              <a:pPr lvl="0">
                <a:spcBef>
                  <a:spcPct val="20000"/>
                </a:spcBef>
              </a:pPr>
              <a:r>
                <a:rPr lang="ru-RU" b="1" i="1" dirty="0" smtClean="0">
                  <a:solidFill>
                    <a:schemeClr val="accent6">
                      <a:lumMod val="50000"/>
                    </a:schemeClr>
                  </a:solidFill>
                  <a:latin typeface="Calibri" pitchFamily="34" charset="0"/>
                </a:rPr>
                <a:t>чуть ли не 100 процентов стремится поступать в вузы, это очень хорошая вещь …, но это говорит и о том, что у нас плохо организована профориентация ещё на школьном уровне…</a:t>
              </a:r>
            </a:p>
            <a:p>
              <a:pPr lvl="0">
                <a:spcBef>
                  <a:spcPct val="20000"/>
                </a:spcBef>
              </a:pPr>
              <a:endParaRPr lang="ru-RU" sz="1600" b="1" i="1" dirty="0">
                <a:solidFill>
                  <a:schemeClr val="accent6">
                    <a:lumMod val="50000"/>
                  </a:schemeClr>
                </a:solidFill>
                <a:latin typeface="Calibri" pitchFamily="34" charset="0"/>
              </a:endParaRPr>
            </a:p>
            <a:p>
              <a:pPr lvl="0">
                <a:spcBef>
                  <a:spcPct val="20000"/>
                </a:spcBef>
              </a:pPr>
              <a:r>
                <a:rPr lang="ru-RU" sz="1600" b="1" i="1" dirty="0" smtClean="0">
                  <a:solidFill>
                    <a:schemeClr val="accent6">
                      <a:lumMod val="50000"/>
                    </a:schemeClr>
                  </a:solidFill>
                  <a:latin typeface="Calibri" pitchFamily="34" charset="0"/>
                </a:rPr>
                <a:t>Декабрь 2013 г.,</a:t>
              </a:r>
            </a:p>
            <a:p>
              <a:pPr lvl="0">
                <a:spcBef>
                  <a:spcPct val="20000"/>
                </a:spcBef>
              </a:pPr>
              <a:r>
                <a:rPr lang="ru-RU" sz="1600" b="1" i="1" dirty="0" smtClean="0">
                  <a:solidFill>
                    <a:schemeClr val="accent6">
                      <a:lumMod val="50000"/>
                    </a:schemeClr>
                  </a:solidFill>
                  <a:latin typeface="Calibri" pitchFamily="34" charset="0"/>
                </a:rPr>
                <a:t>Послание Федеральному собранию</a:t>
              </a:r>
            </a:p>
            <a:p>
              <a:pPr lvl="0">
                <a:spcBef>
                  <a:spcPct val="20000"/>
                </a:spcBef>
              </a:pPr>
              <a:r>
                <a:rPr lang="ru-RU" sz="1600" b="1" i="1" dirty="0" smtClean="0">
                  <a:solidFill>
                    <a:schemeClr val="accent6">
                      <a:lumMod val="50000"/>
                    </a:schemeClr>
                  </a:solidFill>
                  <a:latin typeface="Calibri" pitchFamily="34" charset="0"/>
                </a:rPr>
                <a:t>Апрель 2015 г.,</a:t>
              </a:r>
            </a:p>
            <a:p>
              <a:pPr lvl="0">
                <a:spcBef>
                  <a:spcPct val="20000"/>
                </a:spcBef>
              </a:pPr>
              <a:r>
                <a:rPr lang="ru-RU" sz="1600" b="1" i="1" dirty="0" smtClean="0">
                  <a:solidFill>
                    <a:schemeClr val="accent6">
                      <a:lumMod val="50000"/>
                    </a:schemeClr>
                  </a:solidFill>
                  <a:latin typeface="Calibri" pitchFamily="34" charset="0"/>
                </a:rPr>
                <a:t> «Прямая линия»</a:t>
              </a:r>
              <a:endParaRPr lang="ru-RU" sz="1600" b="1" i="1" dirty="0">
                <a:solidFill>
                  <a:schemeClr val="accent6">
                    <a:lumMod val="50000"/>
                  </a:schemeClr>
                </a:solidFill>
                <a:latin typeface="Calibri" pitchFamily="34" charset="0"/>
              </a:endParaRPr>
            </a:p>
          </p:txBody>
        </p:sp>
      </p:grpSp>
      <p:pic>
        <p:nvPicPr>
          <p:cNvPr id="15362" name="Содержимое 6" descr="640.PICT6050_8.JPG"/>
          <p:cNvPicPr>
            <a:picLocks noGrp="1" noChangeAspect="1"/>
          </p:cNvPicPr>
          <p:nvPr>
            <p:ph sz="half" idx="4294967295"/>
          </p:nvPr>
        </p:nvPicPr>
        <p:blipFill>
          <a:blip r:embed="rId5"/>
          <a:srcRect/>
          <a:stretch>
            <a:fillRect/>
          </a:stretch>
        </p:blipFill>
        <p:spPr>
          <a:xfrm>
            <a:off x="111125" y="2286000"/>
            <a:ext cx="5997575" cy="3998913"/>
          </a:xfrm>
          <a:prstGeom prst="rect">
            <a:avLst/>
          </a:prstGeom>
        </p:spPr>
      </p:pic>
      <p:sp>
        <p:nvSpPr>
          <p:cNvPr id="5" name="Прямоугольник 4"/>
          <p:cNvSpPr/>
          <p:nvPr/>
        </p:nvSpPr>
        <p:spPr>
          <a:xfrm>
            <a:off x="323528" y="260648"/>
            <a:ext cx="6534472" cy="1384995"/>
          </a:xfrm>
          <a:prstGeom prst="rect">
            <a:avLst/>
          </a:prstGeom>
        </p:spPr>
        <p:txBody>
          <a:bodyPr wrap="square">
            <a:spAutoFit/>
          </a:bodyPr>
          <a:lstStyle/>
          <a:p>
            <a:r>
              <a:rPr lang="ru-RU" sz="2800" b="1" dirty="0" smtClean="0">
                <a:solidFill>
                  <a:schemeClr val="accent6">
                    <a:lumMod val="50000"/>
                  </a:schemeClr>
                </a:solidFill>
              </a:rPr>
              <a:t>Президент Российской Федерации о необходимости возрождения школьной профориентации: </a:t>
            </a:r>
            <a:endParaRPr lang="ru-RU" sz="2800" b="1" dirty="0">
              <a:solidFill>
                <a:schemeClr val="accent6">
                  <a:lumMod val="50000"/>
                </a:schemeClr>
              </a:solidFill>
            </a:endParaRPr>
          </a:p>
        </p:txBody>
      </p:sp>
    </p:spTree>
    <p:extLst>
      <p:ext uri="{BB962C8B-B14F-4D97-AF65-F5344CB8AC3E}">
        <p14:creationId xmlns:p14="http://schemas.microsoft.com/office/powerpoint/2010/main" xmlns="" val="2207486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1991592"/>
            <a:ext cx="8568952" cy="4533751"/>
          </a:xfrm>
        </p:spPr>
        <p:txBody>
          <a:bodyPr>
            <a:normAutofit lnSpcReduction="10000"/>
          </a:bodyPr>
          <a:lstStyle/>
          <a:p>
            <a:pPr algn="just"/>
            <a:r>
              <a:rPr lang="ru-RU" sz="2600" b="1" dirty="0" smtClean="0">
                <a:solidFill>
                  <a:schemeClr val="accent6">
                    <a:lumMod val="50000"/>
                  </a:schemeClr>
                </a:solidFill>
              </a:rPr>
              <a:t>« … профориентацией </a:t>
            </a:r>
            <a:r>
              <a:rPr lang="ru-RU" sz="2600" b="1" dirty="0">
                <a:solidFill>
                  <a:schemeClr val="accent6">
                    <a:lumMod val="50000"/>
                  </a:schemeClr>
                </a:solidFill>
              </a:rPr>
              <a:t>молодежи следует заниматься на самой ранней стадии, ещё в школе</a:t>
            </a:r>
            <a:r>
              <a:rPr lang="ru-RU" sz="2600" b="1" dirty="0" smtClean="0">
                <a:solidFill>
                  <a:schemeClr val="accent6">
                    <a:lumMod val="50000"/>
                  </a:schemeClr>
                </a:solidFill>
              </a:rPr>
              <a:t>.»</a:t>
            </a:r>
          </a:p>
          <a:p>
            <a:pPr marL="0" indent="0" algn="r">
              <a:buNone/>
            </a:pPr>
            <a:r>
              <a:rPr lang="ru-RU" dirty="0" smtClean="0">
                <a:solidFill>
                  <a:schemeClr val="accent6">
                    <a:lumMod val="50000"/>
                  </a:schemeClr>
                </a:solidFill>
              </a:rPr>
              <a:t>Прямая линия </a:t>
            </a:r>
            <a:r>
              <a:rPr lang="ru-RU" dirty="0">
                <a:solidFill>
                  <a:schemeClr val="accent6">
                    <a:lumMod val="50000"/>
                  </a:schemeClr>
                </a:solidFill>
              </a:rPr>
              <a:t>16 апреля 2015 года </a:t>
            </a:r>
            <a:endParaRPr lang="ru-RU" dirty="0" smtClean="0">
              <a:solidFill>
                <a:schemeClr val="accent6">
                  <a:lumMod val="50000"/>
                </a:schemeClr>
              </a:solidFill>
            </a:endParaRPr>
          </a:p>
          <a:p>
            <a:r>
              <a:rPr lang="ru-RU" sz="2600" b="1" dirty="0">
                <a:solidFill>
                  <a:schemeClr val="accent6">
                    <a:lumMod val="50000"/>
                  </a:schemeClr>
                </a:solidFill>
              </a:rPr>
              <a:t>«…безусловно, задачу профессиональной ориентации одна школа решить не может. В таких регионах, как Алтайский край, Приморье, Тамбовская область, Санкт-Петербург, местные власти активно стимулируют предприятия для организации практик и профессиональных проб старшеклассников». </a:t>
            </a:r>
            <a:endParaRPr lang="ru-RU" dirty="0">
              <a:solidFill>
                <a:schemeClr val="accent6">
                  <a:lumMod val="50000"/>
                </a:schemeClr>
              </a:solidFill>
            </a:endParaRPr>
          </a:p>
          <a:p>
            <a:pPr marL="0" indent="0" algn="r">
              <a:buNone/>
            </a:pPr>
            <a:r>
              <a:rPr lang="ru-RU" sz="2200" dirty="0" smtClean="0">
                <a:solidFill>
                  <a:schemeClr val="accent6">
                    <a:lumMod val="50000"/>
                  </a:schemeClr>
                </a:solidFill>
              </a:rPr>
              <a:t>Заседание </a:t>
            </a:r>
            <a:r>
              <a:rPr lang="ru-RU" sz="2200" dirty="0">
                <a:solidFill>
                  <a:schemeClr val="accent6">
                    <a:lumMod val="50000"/>
                  </a:schemeClr>
                </a:solidFill>
              </a:rPr>
              <a:t>Госсовета по вопросам образования в </a:t>
            </a:r>
            <a:r>
              <a:rPr lang="ru-RU" sz="2200" dirty="0" smtClean="0">
                <a:solidFill>
                  <a:schemeClr val="accent6">
                    <a:lumMod val="50000"/>
                  </a:schemeClr>
                </a:solidFill>
              </a:rPr>
              <a:t>России</a:t>
            </a:r>
          </a:p>
          <a:p>
            <a:pPr marL="0" indent="0" algn="r">
              <a:buNone/>
            </a:pPr>
            <a:r>
              <a:rPr lang="ru-RU" sz="2200" dirty="0" smtClean="0">
                <a:solidFill>
                  <a:schemeClr val="accent6">
                    <a:lumMod val="50000"/>
                  </a:schemeClr>
                </a:solidFill>
              </a:rPr>
              <a:t>23 </a:t>
            </a:r>
            <a:r>
              <a:rPr lang="ru-RU" sz="2200" dirty="0">
                <a:solidFill>
                  <a:schemeClr val="accent6">
                    <a:lumMod val="50000"/>
                  </a:schemeClr>
                </a:solidFill>
              </a:rPr>
              <a:t>декабря 2015 года </a:t>
            </a:r>
            <a:endParaRPr lang="ru-RU" sz="2200" dirty="0" smtClean="0">
              <a:solidFill>
                <a:schemeClr val="accent6">
                  <a:lumMod val="50000"/>
                </a:schemeClr>
              </a:solidFill>
            </a:endParaRPr>
          </a:p>
          <a:p>
            <a:pPr marL="0" indent="0" algn="r">
              <a:buNone/>
            </a:pPr>
            <a:r>
              <a:rPr lang="ru-RU" sz="2200" dirty="0" smtClean="0">
                <a:solidFill>
                  <a:schemeClr val="accent6">
                    <a:lumMod val="50000"/>
                  </a:schemeClr>
                </a:solidFill>
              </a:rPr>
              <a:t>Президент </a:t>
            </a:r>
            <a:r>
              <a:rPr lang="ru-RU" sz="2200" dirty="0">
                <a:solidFill>
                  <a:schemeClr val="accent6">
                    <a:lumMod val="50000"/>
                  </a:schemeClr>
                </a:solidFill>
              </a:rPr>
              <a:t>России Владимир Путин</a:t>
            </a:r>
          </a:p>
        </p:txBody>
      </p:sp>
      <p:sp>
        <p:nvSpPr>
          <p:cNvPr id="2" name="Заголовок 1"/>
          <p:cNvSpPr>
            <a:spLocks noGrp="1"/>
          </p:cNvSpPr>
          <p:nvPr>
            <p:ph type="title"/>
          </p:nvPr>
        </p:nvSpPr>
        <p:spPr/>
        <p:txBody>
          <a:bodyPr>
            <a:normAutofit fontScale="90000"/>
          </a:bodyPr>
          <a:lstStyle/>
          <a:p>
            <a:r>
              <a:rPr lang="ru-RU" b="1" dirty="0" smtClean="0">
                <a:solidFill>
                  <a:schemeClr val="accent6">
                    <a:lumMod val="50000"/>
                  </a:schemeClr>
                </a:solidFill>
              </a:rPr>
              <a:t>Социальный </a:t>
            </a:r>
            <a:br>
              <a:rPr lang="ru-RU" b="1" dirty="0" smtClean="0">
                <a:solidFill>
                  <a:schemeClr val="accent6">
                    <a:lumMod val="50000"/>
                  </a:schemeClr>
                </a:solidFill>
              </a:rPr>
            </a:br>
            <a:r>
              <a:rPr lang="ru-RU" b="1" dirty="0" smtClean="0">
                <a:solidFill>
                  <a:schemeClr val="accent6">
                    <a:lumMod val="50000"/>
                  </a:schemeClr>
                </a:solidFill>
              </a:rPr>
              <a:t>и государственный зака</a:t>
            </a:r>
            <a:r>
              <a:rPr lang="ru-RU" dirty="0" smtClean="0">
                <a:solidFill>
                  <a:schemeClr val="accent6">
                    <a:lumMod val="50000"/>
                  </a:schemeClr>
                </a:solidFill>
              </a:rPr>
              <a:t>з</a:t>
            </a:r>
            <a:endParaRPr lang="ru-RU"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396827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991592"/>
            <a:ext cx="8568951" cy="4461743"/>
          </a:xfrm>
        </p:spPr>
        <p:txBody>
          <a:bodyPr>
            <a:noAutofit/>
          </a:bodyPr>
          <a:lstStyle/>
          <a:p>
            <a:r>
              <a:rPr lang="ru-RU" sz="3600" b="1" dirty="0">
                <a:solidFill>
                  <a:schemeClr val="accent6">
                    <a:lumMod val="50000"/>
                  </a:schemeClr>
                </a:solidFill>
              </a:rPr>
              <a:t>Значимость проблемы подготовки учащейся молодёжи к профессиональному самоопределению подчёркивается в Государственной программе РФ «Развитие образования на 2013 – 2020 годы», плане деятельности на 2013 – 2018 годы </a:t>
            </a:r>
            <a:r>
              <a:rPr lang="ru-RU" sz="3600" b="1" dirty="0" err="1">
                <a:solidFill>
                  <a:schemeClr val="accent6">
                    <a:lumMod val="50000"/>
                  </a:schemeClr>
                </a:solidFill>
              </a:rPr>
              <a:t>Минобрнауки</a:t>
            </a:r>
            <a:r>
              <a:rPr lang="ru-RU" sz="3600" b="1" dirty="0">
                <a:solidFill>
                  <a:schemeClr val="accent6">
                    <a:lumMod val="50000"/>
                  </a:schemeClr>
                </a:solidFill>
              </a:rPr>
              <a:t> РФ. </a:t>
            </a:r>
          </a:p>
        </p:txBody>
      </p:sp>
      <p:sp>
        <p:nvSpPr>
          <p:cNvPr id="2" name="Заголовок 1"/>
          <p:cNvSpPr>
            <a:spLocks noGrp="1"/>
          </p:cNvSpPr>
          <p:nvPr>
            <p:ph type="title"/>
          </p:nvPr>
        </p:nvSpPr>
        <p:spPr/>
        <p:txBody>
          <a:bodyPr>
            <a:noAutofit/>
          </a:bodyPr>
          <a:lstStyle/>
          <a:p>
            <a:r>
              <a:rPr lang="ru-RU" b="1" dirty="0" smtClean="0">
                <a:solidFill>
                  <a:schemeClr val="accent6">
                    <a:lumMod val="50000"/>
                  </a:schemeClr>
                </a:solidFill>
              </a:rPr>
              <a:t>Государственная </a:t>
            </a:r>
            <a:br>
              <a:rPr lang="ru-RU" b="1" dirty="0" smtClean="0">
                <a:solidFill>
                  <a:schemeClr val="accent6">
                    <a:lumMod val="50000"/>
                  </a:schemeClr>
                </a:solidFill>
              </a:rPr>
            </a:br>
            <a:r>
              <a:rPr lang="ru-RU" b="1" dirty="0" smtClean="0">
                <a:solidFill>
                  <a:schemeClr val="accent6">
                    <a:lumMod val="50000"/>
                  </a:schemeClr>
                </a:solidFill>
              </a:rPr>
              <a:t>программа </a:t>
            </a:r>
            <a:r>
              <a:rPr lang="ru-RU" b="1" dirty="0">
                <a:solidFill>
                  <a:schemeClr val="accent6">
                    <a:lumMod val="50000"/>
                  </a:schemeClr>
                </a:solidFill>
              </a:rPr>
              <a:t>РФ</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219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1" y="1700808"/>
            <a:ext cx="8640960" cy="4968552"/>
          </a:xfrm>
        </p:spPr>
        <p:txBody>
          <a:bodyPr>
            <a:normAutofit lnSpcReduction="10000"/>
          </a:bodyPr>
          <a:lstStyle/>
          <a:p>
            <a:endParaRPr lang="ru-RU" dirty="0" smtClean="0"/>
          </a:p>
          <a:p>
            <a:pPr>
              <a:spcBef>
                <a:spcPts val="0"/>
              </a:spcBef>
            </a:pPr>
            <a:r>
              <a:rPr lang="ru-RU" sz="2800" dirty="0" smtClean="0">
                <a:solidFill>
                  <a:schemeClr val="accent6">
                    <a:lumMod val="50000"/>
                  </a:schemeClr>
                </a:solidFill>
              </a:rPr>
              <a:t>По поручению </a:t>
            </a:r>
            <a:r>
              <a:rPr lang="ru-RU" sz="2800" dirty="0">
                <a:solidFill>
                  <a:schemeClr val="accent6">
                    <a:lumMod val="50000"/>
                  </a:schemeClr>
                </a:solidFill>
              </a:rPr>
              <a:t>заместителя Губернатора области </a:t>
            </a:r>
            <a:endParaRPr lang="ru-RU" sz="2800" dirty="0" smtClean="0">
              <a:solidFill>
                <a:schemeClr val="accent6">
                  <a:lumMod val="50000"/>
                </a:schemeClr>
              </a:solidFill>
            </a:endParaRPr>
          </a:p>
          <a:p>
            <a:pPr marL="0" indent="0">
              <a:spcBef>
                <a:spcPts val="0"/>
              </a:spcBef>
              <a:buNone/>
            </a:pPr>
            <a:r>
              <a:rPr lang="ru-RU" sz="2800" dirty="0" smtClean="0">
                <a:solidFill>
                  <a:schemeClr val="accent6">
                    <a:lumMod val="50000"/>
                  </a:schemeClr>
                </a:solidFill>
              </a:rPr>
              <a:t>Е.А</a:t>
            </a:r>
            <a:r>
              <a:rPr lang="ru-RU" sz="2800" dirty="0">
                <a:solidFill>
                  <a:schemeClr val="accent6">
                    <a:lumMod val="50000"/>
                  </a:schemeClr>
                </a:solidFill>
              </a:rPr>
              <a:t>. Пахомовой по итогам августовского совещания 16 августа 2016 года </a:t>
            </a:r>
            <a:r>
              <a:rPr lang="ru-RU" sz="2800" dirty="0" smtClean="0">
                <a:solidFill>
                  <a:schemeClr val="accent6">
                    <a:lumMod val="50000"/>
                  </a:schemeClr>
                </a:solidFill>
              </a:rPr>
              <a:t>Комитет </a:t>
            </a:r>
            <a:r>
              <a:rPr lang="ru-RU" sz="2800" dirty="0">
                <a:solidFill>
                  <a:schemeClr val="accent6">
                    <a:lumMod val="50000"/>
                  </a:schemeClr>
                </a:solidFill>
              </a:rPr>
              <a:t>образования и науки администрации города Новокузнецка совместно с профессиональными образовательными </a:t>
            </a:r>
            <a:r>
              <a:rPr lang="ru-RU" sz="2800" dirty="0" smtClean="0">
                <a:solidFill>
                  <a:schemeClr val="accent6">
                    <a:lumMod val="50000"/>
                  </a:schemeClr>
                </a:solidFill>
              </a:rPr>
              <a:t>организациями </a:t>
            </a:r>
            <a:r>
              <a:rPr lang="ru-RU" sz="2800" dirty="0">
                <a:solidFill>
                  <a:schemeClr val="accent6">
                    <a:lumMod val="50000"/>
                  </a:schemeClr>
                </a:solidFill>
              </a:rPr>
              <a:t>реализует </a:t>
            </a:r>
            <a:r>
              <a:rPr lang="ru-RU" sz="2800" b="1" dirty="0">
                <a:solidFill>
                  <a:schemeClr val="accent6">
                    <a:lumMod val="50000"/>
                  </a:schemeClr>
                </a:solidFill>
              </a:rPr>
              <a:t>в 2017 году план мероприятий по  профессиональному самоопределению </a:t>
            </a:r>
            <a:r>
              <a:rPr lang="ru-RU" sz="2800" b="1" dirty="0" smtClean="0">
                <a:solidFill>
                  <a:schemeClr val="accent6">
                    <a:lumMod val="50000"/>
                  </a:schemeClr>
                </a:solidFill>
              </a:rPr>
              <a:t>обучающихся</a:t>
            </a:r>
            <a:r>
              <a:rPr lang="ru-RU" sz="2800" b="1" dirty="0">
                <a:solidFill>
                  <a:schemeClr val="accent6">
                    <a:lumMod val="50000"/>
                  </a:schemeClr>
                </a:solidFill>
              </a:rPr>
              <a:t>,   организации и проведения </a:t>
            </a:r>
            <a:r>
              <a:rPr lang="ru-RU" sz="2800" b="1" dirty="0" smtClean="0">
                <a:solidFill>
                  <a:schemeClr val="accent6">
                    <a:lumMod val="50000"/>
                  </a:schemeClr>
                </a:solidFill>
              </a:rPr>
              <a:t>профессиональных </a:t>
            </a:r>
            <a:r>
              <a:rPr lang="ru-RU" sz="2800" b="1" dirty="0">
                <a:solidFill>
                  <a:schemeClr val="accent6">
                    <a:lumMod val="50000"/>
                  </a:schemeClr>
                </a:solidFill>
              </a:rPr>
              <a:t>проб. </a:t>
            </a:r>
            <a:endParaRPr lang="ru-RU" sz="2800" b="1" dirty="0" smtClean="0">
              <a:solidFill>
                <a:schemeClr val="accent6">
                  <a:lumMod val="50000"/>
                </a:schemeClr>
              </a:solidFill>
            </a:endParaRPr>
          </a:p>
          <a:p>
            <a:pPr>
              <a:spcBef>
                <a:spcPts val="0"/>
              </a:spcBef>
            </a:pPr>
            <a:r>
              <a:rPr lang="ru-RU" sz="2800" dirty="0" smtClean="0">
                <a:solidFill>
                  <a:schemeClr val="accent6">
                    <a:lumMod val="50000"/>
                  </a:schemeClr>
                </a:solidFill>
              </a:rPr>
              <a:t>Подписано соглашение </a:t>
            </a:r>
            <a:r>
              <a:rPr lang="ru-RU" sz="2800" dirty="0">
                <a:solidFill>
                  <a:schemeClr val="accent6">
                    <a:lumMod val="50000"/>
                  </a:schemeClr>
                </a:solidFill>
              </a:rPr>
              <a:t>о сотрудничестве между </a:t>
            </a:r>
            <a:r>
              <a:rPr lang="ru-RU" sz="2800" dirty="0" err="1">
                <a:solidFill>
                  <a:schemeClr val="accent6">
                    <a:lumMod val="50000"/>
                  </a:schemeClr>
                </a:solidFill>
              </a:rPr>
              <a:t>КОиН</a:t>
            </a:r>
            <a:r>
              <a:rPr lang="ru-RU" sz="2800" dirty="0">
                <a:solidFill>
                  <a:schemeClr val="accent6">
                    <a:lumMod val="50000"/>
                  </a:schemeClr>
                </a:solidFill>
              </a:rPr>
              <a:t> </a:t>
            </a:r>
            <a:r>
              <a:rPr lang="ru-RU" sz="2800" dirty="0" smtClean="0">
                <a:solidFill>
                  <a:schemeClr val="accent6">
                    <a:lumMod val="50000"/>
                  </a:schemeClr>
                </a:solidFill>
              </a:rPr>
              <a:t>и НФИ </a:t>
            </a:r>
            <a:r>
              <a:rPr lang="ru-RU" sz="2800" dirty="0" err="1" smtClean="0">
                <a:solidFill>
                  <a:schemeClr val="accent6">
                    <a:lumMod val="50000"/>
                  </a:schemeClr>
                </a:solidFill>
              </a:rPr>
              <a:t>КемГУ</a:t>
            </a:r>
            <a:r>
              <a:rPr lang="ru-RU" sz="2800" dirty="0" smtClean="0">
                <a:solidFill>
                  <a:schemeClr val="accent6">
                    <a:lumMod val="50000"/>
                  </a:schemeClr>
                </a:solidFill>
              </a:rPr>
              <a:t>. </a:t>
            </a:r>
            <a:endParaRPr lang="ru-RU" sz="2800" dirty="0">
              <a:solidFill>
                <a:schemeClr val="accent6">
                  <a:lumMod val="50000"/>
                </a:schemeClr>
              </a:solidFill>
            </a:endParaRPr>
          </a:p>
        </p:txBody>
      </p:sp>
      <p:sp>
        <p:nvSpPr>
          <p:cNvPr id="2" name="Заголовок 1"/>
          <p:cNvSpPr>
            <a:spLocks noGrp="1"/>
          </p:cNvSpPr>
          <p:nvPr>
            <p:ph type="title"/>
          </p:nvPr>
        </p:nvSpPr>
        <p:spPr/>
        <p:txBody>
          <a:bodyPr/>
          <a:lstStyle/>
          <a:p>
            <a:r>
              <a:rPr lang="ru-RU" b="1" dirty="0" smtClean="0">
                <a:solidFill>
                  <a:schemeClr val="accent6">
                    <a:lumMod val="50000"/>
                  </a:schemeClr>
                </a:solidFill>
              </a:rPr>
              <a:t>Региональный заказ</a:t>
            </a:r>
            <a:endParaRPr lang="ru-RU" b="1"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332656"/>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219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95736" y="2492897"/>
            <a:ext cx="6084664" cy="3633266"/>
          </a:xfrm>
        </p:spPr>
        <p:txBody>
          <a:bodyPr>
            <a:normAutofit lnSpcReduction="10000"/>
          </a:bodyPr>
          <a:lstStyle/>
          <a:p>
            <a:pPr marL="0" indent="0">
              <a:buNone/>
            </a:pPr>
            <a:r>
              <a:rPr lang="ru-RU" sz="2800" b="1" dirty="0" smtClean="0">
                <a:solidFill>
                  <a:schemeClr val="accent6">
                    <a:lumMod val="50000"/>
                  </a:schemeClr>
                </a:solidFill>
              </a:rPr>
              <a:t>Учеными и педагогами </a:t>
            </a:r>
          </a:p>
          <a:p>
            <a:pPr marL="0" indent="0">
              <a:buNone/>
            </a:pPr>
            <a:r>
              <a:rPr lang="ru-RU" sz="2800" b="1" dirty="0" smtClean="0">
                <a:solidFill>
                  <a:schemeClr val="accent6">
                    <a:lumMod val="50000"/>
                  </a:schemeClr>
                </a:solidFill>
              </a:rPr>
              <a:t>Кузбасса </a:t>
            </a:r>
            <a:r>
              <a:rPr lang="ru-RU" sz="2800" b="1" dirty="0">
                <a:solidFill>
                  <a:schemeClr val="accent6">
                    <a:lumMod val="50000"/>
                  </a:schemeClr>
                </a:solidFill>
              </a:rPr>
              <a:t>накоплен педагогический опыт по организации и проведению с обучающимися профессиональных проб, педагогической задачей введения которых является получение обучающимися самостоятельного опыта деятельности в той или иной сфере. </a:t>
            </a:r>
          </a:p>
        </p:txBody>
      </p:sp>
      <p:sp>
        <p:nvSpPr>
          <p:cNvPr id="2" name="Заголовок 1"/>
          <p:cNvSpPr>
            <a:spLocks noGrp="1"/>
          </p:cNvSpPr>
          <p:nvPr>
            <p:ph type="title"/>
          </p:nvPr>
        </p:nvSpPr>
        <p:spPr>
          <a:xfrm>
            <a:off x="457200" y="338328"/>
            <a:ext cx="8229600" cy="1514384"/>
          </a:xfrm>
        </p:spPr>
        <p:txBody>
          <a:bodyPr>
            <a:normAutofit/>
          </a:bodyPr>
          <a:lstStyle/>
          <a:p>
            <a:pPr algn="l"/>
            <a:r>
              <a:rPr lang="ru-RU" b="1" dirty="0" smtClean="0">
                <a:solidFill>
                  <a:schemeClr val="accent6">
                    <a:lumMod val="50000"/>
                  </a:schemeClr>
                </a:solidFill>
              </a:rPr>
              <a:t>Достижения</a:t>
            </a:r>
            <a:br>
              <a:rPr lang="ru-RU" b="1" dirty="0" smtClean="0">
                <a:solidFill>
                  <a:schemeClr val="accent6">
                    <a:lumMod val="50000"/>
                  </a:schemeClr>
                </a:solidFill>
              </a:rPr>
            </a:br>
            <a:r>
              <a:rPr lang="ru-RU" b="1" dirty="0" smtClean="0">
                <a:solidFill>
                  <a:schemeClr val="accent6">
                    <a:lumMod val="50000"/>
                  </a:schemeClr>
                </a:solidFill>
              </a:rPr>
              <a:t>науки – в практику</a:t>
            </a:r>
            <a:endParaRPr lang="ru-RU" b="1" dirty="0">
              <a:solidFill>
                <a:schemeClr val="accent6">
                  <a:lumMod val="50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6573" y="4437112"/>
            <a:ext cx="1658937" cy="1658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73136" y="188641"/>
            <a:ext cx="3690869" cy="28803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2421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Скругленный прямоугольник 44"/>
          <p:cNvSpPr/>
          <p:nvPr/>
        </p:nvSpPr>
        <p:spPr>
          <a:xfrm>
            <a:off x="539750" y="333375"/>
            <a:ext cx="3816226" cy="13668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2000" b="1" dirty="0"/>
          </a:p>
          <a:p>
            <a:pPr algn="ctr" fontAlgn="auto">
              <a:spcBef>
                <a:spcPts val="0"/>
              </a:spcBef>
              <a:spcAft>
                <a:spcPts val="0"/>
              </a:spcAft>
              <a:defRPr/>
            </a:pPr>
            <a:r>
              <a:rPr lang="ru-RU" sz="3200" b="1" dirty="0">
                <a:solidFill>
                  <a:schemeClr val="accent6">
                    <a:lumMod val="50000"/>
                  </a:schemeClr>
                </a:solidFill>
              </a:rPr>
              <a:t>Профессиональная ориентация</a:t>
            </a:r>
            <a:endParaRPr lang="ru-RU" sz="2800" dirty="0">
              <a:solidFill>
                <a:schemeClr val="accent6">
                  <a:lumMod val="50000"/>
                </a:schemeClr>
              </a:solidFill>
            </a:endParaRPr>
          </a:p>
        </p:txBody>
      </p:sp>
      <p:sp>
        <p:nvSpPr>
          <p:cNvPr id="69" name="Номер слайда 68"/>
          <p:cNvSpPr>
            <a:spLocks noGrp="1"/>
          </p:cNvSpPr>
          <p:nvPr>
            <p:ph type="sldNum" sz="quarter" idx="12"/>
          </p:nvPr>
        </p:nvSpPr>
        <p:spPr/>
        <p:txBody>
          <a:bodyPr/>
          <a:lstStyle/>
          <a:p>
            <a:pPr>
              <a:defRPr/>
            </a:pPr>
            <a:fld id="{5D4C1C34-B736-4544-8DDD-FE1CA193A98A}" type="slidenum">
              <a:rPr lang="ru-RU"/>
              <a:pPr>
                <a:defRPr/>
              </a:pPr>
              <a:t>8</a:t>
            </a:fld>
            <a:endParaRPr lang="ru-RU"/>
          </a:p>
        </p:txBody>
      </p:sp>
      <p:sp>
        <p:nvSpPr>
          <p:cNvPr id="14" name="Прямоугольная выноска 13"/>
          <p:cNvSpPr/>
          <p:nvPr/>
        </p:nvSpPr>
        <p:spPr>
          <a:xfrm>
            <a:off x="4500563" y="333375"/>
            <a:ext cx="4319587" cy="6238875"/>
          </a:xfrm>
          <a:prstGeom prst="wedgeRectCallout">
            <a:avLst>
              <a:gd name="adj1" fmla="val -59494"/>
              <a:gd name="adj2" fmla="val 885"/>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ru-RU" sz="2400" b="1" dirty="0">
                <a:solidFill>
                  <a:schemeClr val="accent6">
                    <a:lumMod val="50000"/>
                  </a:schemeClr>
                </a:solidFill>
              </a:rPr>
              <a:t>Система взаимодействия личности и общества (различного на определенных этапах развития человека), направленного на удовлетворение потребностей личности в профессиональном самоопределении и потребностей общества в воспроизводстве социально-профессиональной структуры. Результатом такого взаимодействия должно стать сформированное профессиональное самоопределение</a:t>
            </a:r>
            <a:endParaRPr lang="ru-RU" sz="2400" b="1" dirty="0">
              <a:solidFill>
                <a:schemeClr val="accent6">
                  <a:lumMod val="50000"/>
                </a:schemeClr>
              </a:solidFill>
              <a:latin typeface="Arial" pitchFamily="34" charset="0"/>
              <a:cs typeface="Arial" pitchFamily="34" charset="0"/>
            </a:endParaRPr>
          </a:p>
        </p:txBody>
      </p:sp>
      <p:sp>
        <p:nvSpPr>
          <p:cNvPr id="7" name="AutoShape 33"/>
          <p:cNvSpPr>
            <a:spLocks noChangeArrowheads="1"/>
          </p:cNvSpPr>
          <p:nvPr/>
        </p:nvSpPr>
        <p:spPr bwMode="auto">
          <a:xfrm>
            <a:off x="250825" y="2636838"/>
            <a:ext cx="3816350" cy="3600450"/>
          </a:xfrm>
          <a:prstGeom prst="roundRect">
            <a:avLst>
              <a:gd name="adj" fmla="val 16667"/>
            </a:avLst>
          </a:prstGeom>
          <a:solidFill>
            <a:srgbClr val="FFFF00"/>
          </a:solidFill>
          <a:ln w="9525">
            <a:solidFill>
              <a:srgbClr val="000000"/>
            </a:solidFill>
            <a:round/>
            <a:headEnd/>
            <a:tailEnd/>
          </a:ln>
        </p:spPr>
        <p:txBody>
          <a:bodyPr/>
          <a:lstStyle/>
          <a:p>
            <a:pPr algn="ctr"/>
            <a:r>
              <a:rPr lang="ru-RU" b="1" dirty="0">
                <a:solidFill>
                  <a:schemeClr val="accent6">
                    <a:lumMod val="50000"/>
                  </a:schemeClr>
                </a:solidFill>
              </a:rPr>
              <a:t>Деятельность по подготовке подрастающего поколения к труду, выбору профессии, призванная решать комплекс социально-экономических, психолого-педагогических и медико-физиологических задач в целях формирования профессионального самоопределения и будущей профессиональной карьеры</a:t>
            </a:r>
            <a:endParaRPr lang="ru-RU" b="1" dirty="0">
              <a:solidFill>
                <a:schemeClr val="accent6">
                  <a:lumMod val="50000"/>
                </a:schemeClr>
              </a:solidFill>
              <a:latin typeface="Calibri" pitchFamily="34" charset="0"/>
            </a:endParaRPr>
          </a:p>
        </p:txBody>
      </p:sp>
      <p:sp>
        <p:nvSpPr>
          <p:cNvPr id="8" name="Стрелка вправо 7"/>
          <p:cNvSpPr/>
          <p:nvPr/>
        </p:nvSpPr>
        <p:spPr>
          <a:xfrm rot="3211875">
            <a:off x="2093119" y="2047082"/>
            <a:ext cx="863600" cy="3603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Tree>
    <p:extLst>
      <p:ext uri="{BB962C8B-B14F-4D97-AF65-F5344CB8AC3E}">
        <p14:creationId xmlns:p14="http://schemas.microsoft.com/office/powerpoint/2010/main" xmlns="" val="21941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Скругленный прямоугольник 44"/>
          <p:cNvSpPr/>
          <p:nvPr/>
        </p:nvSpPr>
        <p:spPr>
          <a:xfrm>
            <a:off x="148175" y="3415505"/>
            <a:ext cx="3429000" cy="28575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400" b="1" dirty="0">
                <a:solidFill>
                  <a:schemeClr val="accent6">
                    <a:lumMod val="50000"/>
                  </a:schemeClr>
                </a:solidFill>
              </a:rPr>
              <a:t>Профессиональное самоопределение</a:t>
            </a:r>
          </a:p>
          <a:p>
            <a:pPr algn="ctr" fontAlgn="auto">
              <a:spcBef>
                <a:spcPts val="0"/>
              </a:spcBef>
              <a:spcAft>
                <a:spcPts val="0"/>
              </a:spcAft>
              <a:defRPr/>
            </a:pPr>
            <a:r>
              <a:rPr lang="ru-RU" sz="1600" b="1" dirty="0">
                <a:solidFill>
                  <a:schemeClr val="accent6">
                    <a:lumMod val="50000"/>
                  </a:schemeClr>
                </a:solidFill>
              </a:rPr>
              <a:t> </a:t>
            </a:r>
            <a:endParaRPr lang="ru-RU" sz="1600" dirty="0">
              <a:solidFill>
                <a:schemeClr val="accent6">
                  <a:lumMod val="50000"/>
                </a:schemeClr>
              </a:solidFill>
            </a:endParaRPr>
          </a:p>
        </p:txBody>
      </p:sp>
      <p:sp>
        <p:nvSpPr>
          <p:cNvPr id="63" name="Прямоугольная выноска 62"/>
          <p:cNvSpPr/>
          <p:nvPr/>
        </p:nvSpPr>
        <p:spPr>
          <a:xfrm>
            <a:off x="142875" y="357188"/>
            <a:ext cx="5581253" cy="2349500"/>
          </a:xfrm>
          <a:prstGeom prst="wedgeRectCallout">
            <a:avLst>
              <a:gd name="adj1" fmla="val -14124"/>
              <a:gd name="adj2" fmla="val 97001"/>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ru-RU" sz="1600" b="1" dirty="0">
                <a:solidFill>
                  <a:schemeClr val="accent6">
                    <a:lumMod val="50000"/>
                  </a:schemeClr>
                </a:solidFill>
              </a:rPr>
              <a:t>Во взаимосвязи с профессиональным самоопределением рассматривается ПРОФЕССИОНАЛЬНАЯ КАРЬЕРА как средство самореализации, как компонент «Я» – концепции, или индивидуальной жизненной структуры (психологический аспект); как реализация социального плана, как ответ на рыночные отношения, реализация экономических, социальных, и других интересов (социально-экономический аспект).</a:t>
            </a:r>
          </a:p>
          <a:p>
            <a:pPr algn="ctr" fontAlgn="auto">
              <a:spcBef>
                <a:spcPts val="0"/>
              </a:spcBef>
              <a:spcAft>
                <a:spcPts val="0"/>
              </a:spcAft>
              <a:defRPr/>
            </a:pPr>
            <a:endParaRPr lang="ru-RU" sz="1400" dirty="0"/>
          </a:p>
        </p:txBody>
      </p:sp>
      <p:sp>
        <p:nvSpPr>
          <p:cNvPr id="69" name="Номер слайда 68"/>
          <p:cNvSpPr>
            <a:spLocks noGrp="1"/>
          </p:cNvSpPr>
          <p:nvPr>
            <p:ph type="sldNum" sz="quarter" idx="12"/>
          </p:nvPr>
        </p:nvSpPr>
        <p:spPr/>
        <p:txBody>
          <a:bodyPr/>
          <a:lstStyle/>
          <a:p>
            <a:pPr>
              <a:defRPr/>
            </a:pPr>
            <a:fld id="{45573758-55BC-4362-A0F1-F987D554E31C}" type="slidenum">
              <a:rPr lang="ru-RU"/>
              <a:pPr>
                <a:defRPr/>
              </a:pPr>
              <a:t>9</a:t>
            </a:fld>
            <a:endParaRPr lang="ru-RU"/>
          </a:p>
        </p:txBody>
      </p:sp>
      <p:sp>
        <p:nvSpPr>
          <p:cNvPr id="14" name="Прямоугольная выноска 13"/>
          <p:cNvSpPr/>
          <p:nvPr/>
        </p:nvSpPr>
        <p:spPr>
          <a:xfrm>
            <a:off x="5867400" y="188640"/>
            <a:ext cx="2952750" cy="6408712"/>
          </a:xfrm>
          <a:prstGeom prst="wedgeRectCallout">
            <a:avLst>
              <a:gd name="adj1" fmla="val -127203"/>
              <a:gd name="adj2" fmla="val 33032"/>
            </a:avLst>
          </a:prstGeom>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r>
              <a:rPr lang="ru-RU" sz="2000" b="1" dirty="0">
                <a:solidFill>
                  <a:schemeClr val="accent6">
                    <a:lumMod val="50000"/>
                  </a:schemeClr>
                </a:solidFill>
              </a:rPr>
              <a:t>Процесс и результат формирования у индивида готовности самостоятельно планировать и реализовывать перспективы персонального образовательного и профессионального маршрута, обнаруживать внутренние и внешние проблемы, пользоваться ресурсами помощи и защиты в обнаружении и преодолении «пределов» (ограничителей свободы выбора).</a:t>
            </a:r>
          </a:p>
        </p:txBody>
      </p:sp>
      <p:sp>
        <p:nvSpPr>
          <p:cNvPr id="7" name="AutoShape 33"/>
          <p:cNvSpPr>
            <a:spLocks noChangeArrowheads="1"/>
          </p:cNvSpPr>
          <p:nvPr/>
        </p:nvSpPr>
        <p:spPr bwMode="auto">
          <a:xfrm>
            <a:off x="2591594" y="6092824"/>
            <a:ext cx="2808287" cy="360363"/>
          </a:xfrm>
          <a:prstGeom prst="roundRect">
            <a:avLst>
              <a:gd name="adj" fmla="val 16667"/>
            </a:avLst>
          </a:prstGeom>
          <a:solidFill>
            <a:srgbClr val="FFFF00"/>
          </a:solidFill>
          <a:ln w="9525">
            <a:solidFill>
              <a:srgbClr val="000000"/>
            </a:solidFill>
            <a:round/>
            <a:headEnd/>
            <a:tailEnd/>
          </a:ln>
        </p:spPr>
        <p:txBody>
          <a:bodyPr/>
          <a:lstStyle/>
          <a:p>
            <a:pPr algn="ctr"/>
            <a:r>
              <a:rPr lang="ru-RU" sz="1200" b="1">
                <a:latin typeface="Calibri" pitchFamily="34" charset="0"/>
              </a:rPr>
              <a:t>По мнению Родичева Н.Ф.</a:t>
            </a:r>
          </a:p>
        </p:txBody>
      </p:sp>
    </p:spTree>
    <p:extLst>
      <p:ext uri="{BB962C8B-B14F-4D97-AF65-F5344CB8AC3E}">
        <p14:creationId xmlns:p14="http://schemas.microsoft.com/office/powerpoint/2010/main" xmlns="" val="308959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sgOEfBBYzU6G5_ha1V7C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qiXeImQlaEaQgFJKoODHO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369</TotalTime>
  <Words>2978</Words>
  <Application>Microsoft Office PowerPoint</Application>
  <PresentationFormat>Экран (4:3)</PresentationFormat>
  <Paragraphs>244</Paragraphs>
  <Slides>23</Slides>
  <Notes>23</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23</vt:i4>
      </vt:variant>
    </vt:vector>
  </HeadingPairs>
  <TitlesOfParts>
    <vt:vector size="25" baseType="lpstr">
      <vt:lpstr>Волна</vt:lpstr>
      <vt:lpstr>Документ</vt:lpstr>
      <vt:lpstr>ПРОФЕССИОНАЛЬНАЯ ПРОБА: ПРОЕКТИРОВАНИЕ И ТЕХНОЛОГИЯ ПРОВЕДЕНИЯ</vt:lpstr>
      <vt:lpstr>Каждый, кто приходит в сей мир, Несет в себе призвание,  И чтоб раскрыть его,  Необходимо лишь желание. Д. Р. Лоули</vt:lpstr>
      <vt:lpstr>Слайд 3</vt:lpstr>
      <vt:lpstr>Социальный  и государственный заказ</vt:lpstr>
      <vt:lpstr>Государственная  программа РФ</vt:lpstr>
      <vt:lpstr>Региональный заказ</vt:lpstr>
      <vt:lpstr>Достижения науки – в практику</vt:lpstr>
      <vt:lpstr>Слайд 8</vt:lpstr>
      <vt:lpstr>Слайд 9</vt:lpstr>
      <vt:lpstr>Профессиональная проба –</vt:lpstr>
      <vt:lpstr>«Слагаемые  профессиональной пробы»</vt:lpstr>
      <vt:lpstr>Этапы профессиональной пробы:</vt:lpstr>
      <vt:lpstr>Подготовительный этап профессиональной пробы:</vt:lpstr>
      <vt:lpstr>Практический этап профессиональной пробы </vt:lpstr>
      <vt:lpstr>Практический этап профессиональной пробы</vt:lpstr>
      <vt:lpstr> Профессиональная проба  «Воспитатель детского сада»  (пример) 8 класс  </vt:lpstr>
      <vt:lpstr>Тематический план пробы «Воспитатель детского сада»</vt:lpstr>
      <vt:lpstr>Практическая часть профессиональной пробы  «Воспитатель детского сада»</vt:lpstr>
      <vt:lpstr>Факторы, влияющие на выполнение профессиональных проб </vt:lpstr>
      <vt:lpstr>Оценка качества выполнения пробы</vt:lpstr>
      <vt:lpstr>Педагогические условия  проведения профессиональных проб </vt:lpstr>
      <vt:lpstr>  Желаю удачи!  Благодарю за внимание!</vt:lpstr>
      <vt:lpstr>ПРОФЕССИОНАЛЬНАЯ ПРОБА: ПРОЕКТИРОВАНИЕ И ТЕХНОЛОГИЯ ПРОВЕДЕНИЯ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ПРОФЕССИОНАЛЬНАЯ ПРОБА: ПРОЕКТИРОВАНИЕ И ТЕХНОЛОГИЯ ПРОВЕДЕНИЯ</dc:title>
  <dc:creator>admin</dc:creator>
  <cp:lastModifiedBy>Zver</cp:lastModifiedBy>
  <cp:revision>22</cp:revision>
  <cp:lastPrinted>2017-03-13T16:53:05Z</cp:lastPrinted>
  <dcterms:created xsi:type="dcterms:W3CDTF">2017-03-13T04:20:55Z</dcterms:created>
  <dcterms:modified xsi:type="dcterms:W3CDTF">2017-03-14T06:59:36Z</dcterms:modified>
</cp:coreProperties>
</file>